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7559675" cy="10691813"/>
  <p:notesSz cx="6797675" cy="9926638"/>
  <p:defaultTextStyle>
    <a:defPPr>
      <a:defRPr lang="ja-JP"/>
    </a:defPPr>
    <a:lvl1pPr marL="0" algn="l" defTabSz="995421" rtl="0" eaLnBrk="1" latinLnBrk="0" hangingPunct="1">
      <a:defRPr kumimoji="1" sz="1960" kern="1200">
        <a:solidFill>
          <a:schemeClr val="tx1"/>
        </a:solidFill>
        <a:latin typeface="+mn-lt"/>
        <a:ea typeface="+mn-ea"/>
        <a:cs typeface="+mn-cs"/>
      </a:defRPr>
    </a:lvl1pPr>
    <a:lvl2pPr marL="497709" algn="l" defTabSz="995421" rtl="0" eaLnBrk="1" latinLnBrk="0" hangingPunct="1">
      <a:defRPr kumimoji="1" sz="1960" kern="1200">
        <a:solidFill>
          <a:schemeClr val="tx1"/>
        </a:solidFill>
        <a:latin typeface="+mn-lt"/>
        <a:ea typeface="+mn-ea"/>
        <a:cs typeface="+mn-cs"/>
      </a:defRPr>
    </a:lvl2pPr>
    <a:lvl3pPr marL="995421" algn="l" defTabSz="995421" rtl="0" eaLnBrk="1" latinLnBrk="0" hangingPunct="1">
      <a:defRPr kumimoji="1" sz="1960" kern="1200">
        <a:solidFill>
          <a:schemeClr val="tx1"/>
        </a:solidFill>
        <a:latin typeface="+mn-lt"/>
        <a:ea typeface="+mn-ea"/>
        <a:cs typeface="+mn-cs"/>
      </a:defRPr>
    </a:lvl3pPr>
    <a:lvl4pPr marL="1493130" algn="l" defTabSz="995421" rtl="0" eaLnBrk="1" latinLnBrk="0" hangingPunct="1">
      <a:defRPr kumimoji="1" sz="1960" kern="1200">
        <a:solidFill>
          <a:schemeClr val="tx1"/>
        </a:solidFill>
        <a:latin typeface="+mn-lt"/>
        <a:ea typeface="+mn-ea"/>
        <a:cs typeface="+mn-cs"/>
      </a:defRPr>
    </a:lvl4pPr>
    <a:lvl5pPr marL="1990841" algn="l" defTabSz="995421" rtl="0" eaLnBrk="1" latinLnBrk="0" hangingPunct="1">
      <a:defRPr kumimoji="1" sz="1960" kern="1200">
        <a:solidFill>
          <a:schemeClr val="tx1"/>
        </a:solidFill>
        <a:latin typeface="+mn-lt"/>
        <a:ea typeface="+mn-ea"/>
        <a:cs typeface="+mn-cs"/>
      </a:defRPr>
    </a:lvl5pPr>
    <a:lvl6pPr marL="2488549" algn="l" defTabSz="995421" rtl="0" eaLnBrk="1" latinLnBrk="0" hangingPunct="1">
      <a:defRPr kumimoji="1" sz="1960" kern="1200">
        <a:solidFill>
          <a:schemeClr val="tx1"/>
        </a:solidFill>
        <a:latin typeface="+mn-lt"/>
        <a:ea typeface="+mn-ea"/>
        <a:cs typeface="+mn-cs"/>
      </a:defRPr>
    </a:lvl6pPr>
    <a:lvl7pPr marL="2986263" algn="l" defTabSz="995421" rtl="0" eaLnBrk="1" latinLnBrk="0" hangingPunct="1">
      <a:defRPr kumimoji="1" sz="1960" kern="1200">
        <a:solidFill>
          <a:schemeClr val="tx1"/>
        </a:solidFill>
        <a:latin typeface="+mn-lt"/>
        <a:ea typeface="+mn-ea"/>
        <a:cs typeface="+mn-cs"/>
      </a:defRPr>
    </a:lvl7pPr>
    <a:lvl8pPr marL="3483972" algn="l" defTabSz="995421" rtl="0" eaLnBrk="1" latinLnBrk="0" hangingPunct="1">
      <a:defRPr kumimoji="1" sz="1960" kern="1200">
        <a:solidFill>
          <a:schemeClr val="tx1"/>
        </a:solidFill>
        <a:latin typeface="+mn-lt"/>
        <a:ea typeface="+mn-ea"/>
        <a:cs typeface="+mn-cs"/>
      </a:defRPr>
    </a:lvl8pPr>
    <a:lvl9pPr marL="3981682" algn="l" defTabSz="995421"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8D50"/>
    <a:srgbClr val="BBAF83"/>
    <a:srgbClr val="F5F2F1"/>
    <a:srgbClr val="C5BB95"/>
    <a:srgbClr val="C5B495"/>
    <a:srgbClr val="E19861"/>
    <a:srgbClr val="E39E6B"/>
    <a:srgbClr val="AC5C20"/>
    <a:srgbClr val="FADBC6"/>
    <a:srgbClr val="C56A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30" autoAdjust="0"/>
    <p:restoredTop sz="94660"/>
  </p:normalViewPr>
  <p:slideViewPr>
    <p:cSldViewPr snapToGrid="0">
      <p:cViewPr varScale="1">
        <p:scale>
          <a:sx n="70" d="100"/>
          <a:sy n="70" d="100"/>
        </p:scale>
        <p:origin x="18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4E70E3F-85BA-4987-84C5-3709523817E1}" type="datetimeFigureOut">
              <a:rPr kumimoji="1" lang="ja-JP" altLang="en-US" smtClean="0"/>
              <a:t>2023/12/13</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EDC9373-0D56-42B2-8F94-DFA3E5D8A713}" type="slidenum">
              <a:rPr kumimoji="1" lang="ja-JP" altLang="en-US" smtClean="0"/>
              <a:t>‹#›</a:t>
            </a:fld>
            <a:endParaRPr kumimoji="1" lang="ja-JP" altLang="en-US"/>
          </a:p>
        </p:txBody>
      </p:sp>
    </p:spTree>
    <p:extLst>
      <p:ext uri="{BB962C8B-B14F-4D97-AF65-F5344CB8AC3E}">
        <p14:creationId xmlns:p14="http://schemas.microsoft.com/office/powerpoint/2010/main" val="467425424"/>
      </p:ext>
    </p:extLst>
  </p:cSld>
  <p:clrMap bg1="lt1" tx1="dk1" bg2="lt2" tx2="dk2" accent1="accent1" accent2="accent2" accent3="accent3" accent4="accent4" accent5="accent5" accent6="accent6" hlink="hlink" folHlink="folHlink"/>
  <p:notesStyle>
    <a:lvl1pPr marL="0" algn="l" defTabSz="914347" rtl="0" eaLnBrk="1" latinLnBrk="0" hangingPunct="1">
      <a:defRPr kumimoji="1" sz="1200" kern="1200">
        <a:solidFill>
          <a:schemeClr val="tx1"/>
        </a:solidFill>
        <a:latin typeface="+mn-lt"/>
        <a:ea typeface="+mn-ea"/>
        <a:cs typeface="+mn-cs"/>
      </a:defRPr>
    </a:lvl1pPr>
    <a:lvl2pPr marL="457173" algn="l" defTabSz="914347" rtl="0" eaLnBrk="1" latinLnBrk="0" hangingPunct="1">
      <a:defRPr kumimoji="1" sz="1200" kern="1200">
        <a:solidFill>
          <a:schemeClr val="tx1"/>
        </a:solidFill>
        <a:latin typeface="+mn-lt"/>
        <a:ea typeface="+mn-ea"/>
        <a:cs typeface="+mn-cs"/>
      </a:defRPr>
    </a:lvl2pPr>
    <a:lvl3pPr marL="914347" algn="l" defTabSz="914347" rtl="0" eaLnBrk="1" latinLnBrk="0" hangingPunct="1">
      <a:defRPr kumimoji="1" sz="1200" kern="1200">
        <a:solidFill>
          <a:schemeClr val="tx1"/>
        </a:solidFill>
        <a:latin typeface="+mn-lt"/>
        <a:ea typeface="+mn-ea"/>
        <a:cs typeface="+mn-cs"/>
      </a:defRPr>
    </a:lvl3pPr>
    <a:lvl4pPr marL="1371521" algn="l" defTabSz="914347" rtl="0" eaLnBrk="1" latinLnBrk="0" hangingPunct="1">
      <a:defRPr kumimoji="1" sz="1200" kern="1200">
        <a:solidFill>
          <a:schemeClr val="tx1"/>
        </a:solidFill>
        <a:latin typeface="+mn-lt"/>
        <a:ea typeface="+mn-ea"/>
        <a:cs typeface="+mn-cs"/>
      </a:defRPr>
    </a:lvl4pPr>
    <a:lvl5pPr marL="1828694" algn="l" defTabSz="914347" rtl="0" eaLnBrk="1" latinLnBrk="0" hangingPunct="1">
      <a:defRPr kumimoji="1" sz="1200" kern="1200">
        <a:solidFill>
          <a:schemeClr val="tx1"/>
        </a:solidFill>
        <a:latin typeface="+mn-lt"/>
        <a:ea typeface="+mn-ea"/>
        <a:cs typeface="+mn-cs"/>
      </a:defRPr>
    </a:lvl5pPr>
    <a:lvl6pPr marL="2285867" algn="l" defTabSz="914347" rtl="0" eaLnBrk="1" latinLnBrk="0" hangingPunct="1">
      <a:defRPr kumimoji="1" sz="1200" kern="1200">
        <a:solidFill>
          <a:schemeClr val="tx1"/>
        </a:solidFill>
        <a:latin typeface="+mn-lt"/>
        <a:ea typeface="+mn-ea"/>
        <a:cs typeface="+mn-cs"/>
      </a:defRPr>
    </a:lvl6pPr>
    <a:lvl7pPr marL="2743041" algn="l" defTabSz="914347" rtl="0" eaLnBrk="1" latinLnBrk="0" hangingPunct="1">
      <a:defRPr kumimoji="1" sz="1200" kern="1200">
        <a:solidFill>
          <a:schemeClr val="tx1"/>
        </a:solidFill>
        <a:latin typeface="+mn-lt"/>
        <a:ea typeface="+mn-ea"/>
        <a:cs typeface="+mn-cs"/>
      </a:defRPr>
    </a:lvl7pPr>
    <a:lvl8pPr marL="3200214" algn="l" defTabSz="914347" rtl="0" eaLnBrk="1" latinLnBrk="0" hangingPunct="1">
      <a:defRPr kumimoji="1" sz="1200" kern="1200">
        <a:solidFill>
          <a:schemeClr val="tx1"/>
        </a:solidFill>
        <a:latin typeface="+mn-lt"/>
        <a:ea typeface="+mn-ea"/>
        <a:cs typeface="+mn-cs"/>
      </a:defRPr>
    </a:lvl8pPr>
    <a:lvl9pPr marL="3657387" algn="l" defTabSz="91434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41425"/>
            <a:ext cx="2365375"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EDC9373-0D56-42B2-8F94-DFA3E5D8A713}" type="slidenum">
              <a:rPr kumimoji="1" lang="ja-JP" altLang="en-US" smtClean="0"/>
              <a:t>1</a:t>
            </a:fld>
            <a:endParaRPr kumimoji="1" lang="ja-JP" altLang="en-US"/>
          </a:p>
        </p:txBody>
      </p:sp>
    </p:spTree>
    <p:extLst>
      <p:ext uri="{BB962C8B-B14F-4D97-AF65-F5344CB8AC3E}">
        <p14:creationId xmlns:p14="http://schemas.microsoft.com/office/powerpoint/2010/main" val="225901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80"/>
            <a:ext cx="5669756" cy="2581379"/>
          </a:xfrm>
        </p:spPr>
        <p:txBody>
          <a:bodyPr/>
          <a:lstStyle>
            <a:lvl1pPr marL="0" indent="0" algn="ctr">
              <a:buNone/>
              <a:defRPr sz="1984"/>
            </a:lvl1pPr>
            <a:lvl2pPr marL="377972" indent="0" algn="ctr">
              <a:buNone/>
              <a:defRPr sz="1653"/>
            </a:lvl2pPr>
            <a:lvl3pPr marL="755944" indent="0" algn="ctr">
              <a:buNone/>
              <a:defRPr sz="1488"/>
            </a:lvl3pPr>
            <a:lvl4pPr marL="1133917" indent="0" algn="ctr">
              <a:buNone/>
              <a:defRPr sz="1323"/>
            </a:lvl4pPr>
            <a:lvl5pPr marL="1511889" indent="0" algn="ctr">
              <a:buNone/>
              <a:defRPr sz="1323"/>
            </a:lvl5pPr>
            <a:lvl6pPr marL="1889860" indent="0" algn="ctr">
              <a:buNone/>
              <a:defRPr sz="1323"/>
            </a:lvl6pPr>
            <a:lvl7pPr marL="2267832" indent="0" algn="ctr">
              <a:buNone/>
              <a:defRPr sz="1323"/>
            </a:lvl7pPr>
            <a:lvl8pPr marL="2645805" indent="0" algn="ctr">
              <a:buNone/>
              <a:defRPr sz="1323"/>
            </a:lvl8pPr>
            <a:lvl9pPr marL="302377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4792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376579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2"/>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2"/>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253010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3955642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4"/>
            <a:ext cx="6520220" cy="2338832"/>
          </a:xfrm>
        </p:spPr>
        <p:txBody>
          <a:bodyPr/>
          <a:lstStyle>
            <a:lvl1pPr marL="0" indent="0">
              <a:buNone/>
              <a:defRPr sz="1984">
                <a:solidFill>
                  <a:schemeClr val="tx1"/>
                </a:solidFill>
              </a:defRPr>
            </a:lvl1pPr>
            <a:lvl2pPr marL="377972" indent="0">
              <a:buNone/>
              <a:defRPr sz="1653">
                <a:solidFill>
                  <a:schemeClr val="tx1">
                    <a:tint val="75000"/>
                  </a:schemeClr>
                </a:solidFill>
              </a:defRPr>
            </a:lvl2pPr>
            <a:lvl3pPr marL="755944" indent="0">
              <a:buNone/>
              <a:defRPr sz="1488">
                <a:solidFill>
                  <a:schemeClr val="tx1">
                    <a:tint val="75000"/>
                  </a:schemeClr>
                </a:solidFill>
              </a:defRPr>
            </a:lvl3pPr>
            <a:lvl4pPr marL="1133917" indent="0">
              <a:buNone/>
              <a:defRPr sz="1323">
                <a:solidFill>
                  <a:schemeClr val="tx1">
                    <a:tint val="75000"/>
                  </a:schemeClr>
                </a:solidFill>
              </a:defRPr>
            </a:lvl4pPr>
            <a:lvl5pPr marL="1511889" indent="0">
              <a:buNone/>
              <a:defRPr sz="1323">
                <a:solidFill>
                  <a:schemeClr val="tx1">
                    <a:tint val="75000"/>
                  </a:schemeClr>
                </a:solidFill>
              </a:defRPr>
            </a:lvl5pPr>
            <a:lvl6pPr marL="1889860" indent="0">
              <a:buNone/>
              <a:defRPr sz="1323">
                <a:solidFill>
                  <a:schemeClr val="tx1">
                    <a:tint val="75000"/>
                  </a:schemeClr>
                </a:solidFill>
              </a:defRPr>
            </a:lvl6pPr>
            <a:lvl7pPr marL="2267832" indent="0">
              <a:buNone/>
              <a:defRPr sz="1323">
                <a:solidFill>
                  <a:schemeClr val="tx1">
                    <a:tint val="75000"/>
                  </a:schemeClr>
                </a:solidFill>
              </a:defRPr>
            </a:lvl7pPr>
            <a:lvl8pPr marL="2645805" indent="0">
              <a:buNone/>
              <a:defRPr sz="1323">
                <a:solidFill>
                  <a:schemeClr val="tx1">
                    <a:tint val="75000"/>
                  </a:schemeClr>
                </a:solidFill>
              </a:defRPr>
            </a:lvl8pPr>
            <a:lvl9pPr marL="302377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401080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357280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4"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2"/>
            <a:ext cx="3198096" cy="1284502"/>
          </a:xfrm>
        </p:spPr>
        <p:txBody>
          <a:bodyPr anchor="b"/>
          <a:lstStyle>
            <a:lvl1pPr marL="0" indent="0">
              <a:buNone/>
              <a:defRPr sz="1984" b="1"/>
            </a:lvl1pPr>
            <a:lvl2pPr marL="377972" indent="0">
              <a:buNone/>
              <a:defRPr sz="1653" b="1"/>
            </a:lvl2pPr>
            <a:lvl3pPr marL="755944" indent="0">
              <a:buNone/>
              <a:defRPr sz="1488" b="1"/>
            </a:lvl3pPr>
            <a:lvl4pPr marL="1133917" indent="0">
              <a:buNone/>
              <a:defRPr sz="1323" b="1"/>
            </a:lvl4pPr>
            <a:lvl5pPr marL="1511889" indent="0">
              <a:buNone/>
              <a:defRPr sz="1323" b="1"/>
            </a:lvl5pPr>
            <a:lvl6pPr marL="1889860" indent="0">
              <a:buNone/>
              <a:defRPr sz="1323" b="1"/>
            </a:lvl6pPr>
            <a:lvl7pPr marL="2267832" indent="0">
              <a:buNone/>
              <a:defRPr sz="1323" b="1"/>
            </a:lvl7pPr>
            <a:lvl8pPr marL="2645805" indent="0">
              <a:buNone/>
              <a:defRPr sz="1323" b="1"/>
            </a:lvl8pPr>
            <a:lvl9pPr marL="302377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4"/>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2"/>
            <a:ext cx="3213847" cy="1284502"/>
          </a:xfrm>
        </p:spPr>
        <p:txBody>
          <a:bodyPr anchor="b"/>
          <a:lstStyle>
            <a:lvl1pPr marL="0" indent="0">
              <a:buNone/>
              <a:defRPr sz="1984" b="1"/>
            </a:lvl1pPr>
            <a:lvl2pPr marL="377972" indent="0">
              <a:buNone/>
              <a:defRPr sz="1653" b="1"/>
            </a:lvl2pPr>
            <a:lvl3pPr marL="755944" indent="0">
              <a:buNone/>
              <a:defRPr sz="1488" b="1"/>
            </a:lvl3pPr>
            <a:lvl4pPr marL="1133917" indent="0">
              <a:buNone/>
              <a:defRPr sz="1323" b="1"/>
            </a:lvl4pPr>
            <a:lvl5pPr marL="1511889" indent="0">
              <a:buNone/>
              <a:defRPr sz="1323" b="1"/>
            </a:lvl5pPr>
            <a:lvl6pPr marL="1889860" indent="0">
              <a:buNone/>
              <a:defRPr sz="1323" b="1"/>
            </a:lvl6pPr>
            <a:lvl7pPr marL="2267832" indent="0">
              <a:buNone/>
              <a:defRPr sz="1323" b="1"/>
            </a:lvl7pPr>
            <a:lvl8pPr marL="2645805" indent="0">
              <a:buNone/>
              <a:defRPr sz="1323" b="1"/>
            </a:lvl8pPr>
            <a:lvl9pPr marL="302377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4"/>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311929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192210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298247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6"/>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72" indent="0">
              <a:buNone/>
              <a:defRPr sz="1157"/>
            </a:lvl2pPr>
            <a:lvl3pPr marL="755944" indent="0">
              <a:buNone/>
              <a:defRPr sz="992"/>
            </a:lvl3pPr>
            <a:lvl4pPr marL="1133917" indent="0">
              <a:buNone/>
              <a:defRPr sz="827"/>
            </a:lvl4pPr>
            <a:lvl5pPr marL="1511889" indent="0">
              <a:buNone/>
              <a:defRPr sz="827"/>
            </a:lvl5pPr>
            <a:lvl6pPr marL="1889860" indent="0">
              <a:buNone/>
              <a:defRPr sz="827"/>
            </a:lvl6pPr>
            <a:lvl7pPr marL="2267832" indent="0">
              <a:buNone/>
              <a:defRPr sz="827"/>
            </a:lvl7pPr>
            <a:lvl8pPr marL="2645805" indent="0">
              <a:buNone/>
              <a:defRPr sz="827"/>
            </a:lvl8pPr>
            <a:lvl9pPr marL="302377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357646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6"/>
            </a:lvl1pPr>
            <a:lvl2pPr marL="377972" indent="0">
              <a:buNone/>
              <a:defRPr sz="2315"/>
            </a:lvl2pPr>
            <a:lvl3pPr marL="755944" indent="0">
              <a:buNone/>
              <a:defRPr sz="1984"/>
            </a:lvl3pPr>
            <a:lvl4pPr marL="1133917" indent="0">
              <a:buNone/>
              <a:defRPr sz="1653"/>
            </a:lvl4pPr>
            <a:lvl5pPr marL="1511889" indent="0">
              <a:buNone/>
              <a:defRPr sz="1653"/>
            </a:lvl5pPr>
            <a:lvl6pPr marL="1889860" indent="0">
              <a:buNone/>
              <a:defRPr sz="1653"/>
            </a:lvl6pPr>
            <a:lvl7pPr marL="2267832" indent="0">
              <a:buNone/>
              <a:defRPr sz="1653"/>
            </a:lvl7pPr>
            <a:lvl8pPr marL="2645805" indent="0">
              <a:buNone/>
              <a:defRPr sz="1653"/>
            </a:lvl8pPr>
            <a:lvl9pPr marL="302377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72" indent="0">
              <a:buNone/>
              <a:defRPr sz="1157"/>
            </a:lvl2pPr>
            <a:lvl3pPr marL="755944" indent="0">
              <a:buNone/>
              <a:defRPr sz="992"/>
            </a:lvl3pPr>
            <a:lvl4pPr marL="1133917" indent="0">
              <a:buNone/>
              <a:defRPr sz="827"/>
            </a:lvl4pPr>
            <a:lvl5pPr marL="1511889" indent="0">
              <a:buNone/>
              <a:defRPr sz="827"/>
            </a:lvl5pPr>
            <a:lvl6pPr marL="1889860" indent="0">
              <a:buNone/>
              <a:defRPr sz="827"/>
            </a:lvl6pPr>
            <a:lvl7pPr marL="2267832" indent="0">
              <a:buNone/>
              <a:defRPr sz="827"/>
            </a:lvl7pPr>
            <a:lvl8pPr marL="2645805" indent="0">
              <a:buNone/>
              <a:defRPr sz="827"/>
            </a:lvl8pPr>
            <a:lvl9pPr marL="302377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B14753-44FC-40BD-822D-E1DA3DFFE4BF}"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276144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30"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30"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EB14753-44FC-40BD-822D-E1DA3DFFE4BF}" type="datetimeFigureOut">
              <a:rPr kumimoji="1" lang="ja-JP" altLang="en-US" smtClean="0"/>
              <a:t>2023/12/13</a:t>
            </a:fld>
            <a:endParaRPr kumimoji="1" lang="ja-JP" altLang="en-US"/>
          </a:p>
        </p:txBody>
      </p:sp>
      <p:sp>
        <p:nvSpPr>
          <p:cNvPr id="5" name="Footer Placeholder 4"/>
          <p:cNvSpPr>
            <a:spLocks noGrp="1"/>
          </p:cNvSpPr>
          <p:nvPr>
            <p:ph type="ftr" sz="quarter" idx="3"/>
          </p:nvPr>
        </p:nvSpPr>
        <p:spPr>
          <a:xfrm>
            <a:off x="2504145"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1"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35D7A90-2375-4BE8-982C-05E2B76203CA}" type="slidenum">
              <a:rPr kumimoji="1" lang="ja-JP" altLang="en-US" smtClean="0"/>
              <a:t>‹#›</a:t>
            </a:fld>
            <a:endParaRPr kumimoji="1" lang="ja-JP" altLang="en-US"/>
          </a:p>
        </p:txBody>
      </p:sp>
    </p:spTree>
    <p:extLst>
      <p:ext uri="{BB962C8B-B14F-4D97-AF65-F5344CB8AC3E}">
        <p14:creationId xmlns:p14="http://schemas.microsoft.com/office/powerpoint/2010/main" val="14086788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44" rtl="0" eaLnBrk="1" latinLnBrk="0" hangingPunct="1">
        <a:lnSpc>
          <a:spcPct val="90000"/>
        </a:lnSpc>
        <a:spcBef>
          <a:spcPct val="0"/>
        </a:spcBef>
        <a:buNone/>
        <a:defRPr kumimoji="1" sz="3636" kern="1200">
          <a:solidFill>
            <a:schemeClr val="tx1"/>
          </a:solidFill>
          <a:latin typeface="+mj-lt"/>
          <a:ea typeface="+mj-ea"/>
          <a:cs typeface="+mj-cs"/>
        </a:defRPr>
      </a:lvl1pPr>
    </p:titleStyle>
    <p:bodyStyle>
      <a:lvl1pPr marL="188986" indent="-188986" algn="l" defTabSz="75594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9" indent="-188986" algn="l" defTabSz="75594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31" indent="-188986" algn="l" defTabSz="75594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902"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75"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47"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819"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92"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64" indent="-188986" algn="l" defTabSz="75594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44" rtl="0" eaLnBrk="1" latinLnBrk="0" hangingPunct="1">
        <a:defRPr kumimoji="1" sz="1488" kern="1200">
          <a:solidFill>
            <a:schemeClr val="tx1"/>
          </a:solidFill>
          <a:latin typeface="+mn-lt"/>
          <a:ea typeface="+mn-ea"/>
          <a:cs typeface="+mn-cs"/>
        </a:defRPr>
      </a:lvl1pPr>
      <a:lvl2pPr marL="377972" algn="l" defTabSz="755944" rtl="0" eaLnBrk="1" latinLnBrk="0" hangingPunct="1">
        <a:defRPr kumimoji="1" sz="1488" kern="1200">
          <a:solidFill>
            <a:schemeClr val="tx1"/>
          </a:solidFill>
          <a:latin typeface="+mn-lt"/>
          <a:ea typeface="+mn-ea"/>
          <a:cs typeface="+mn-cs"/>
        </a:defRPr>
      </a:lvl2pPr>
      <a:lvl3pPr marL="755944" algn="l" defTabSz="755944" rtl="0" eaLnBrk="1" latinLnBrk="0" hangingPunct="1">
        <a:defRPr kumimoji="1" sz="1488" kern="1200">
          <a:solidFill>
            <a:schemeClr val="tx1"/>
          </a:solidFill>
          <a:latin typeface="+mn-lt"/>
          <a:ea typeface="+mn-ea"/>
          <a:cs typeface="+mn-cs"/>
        </a:defRPr>
      </a:lvl3pPr>
      <a:lvl4pPr marL="1133917" algn="l" defTabSz="755944" rtl="0" eaLnBrk="1" latinLnBrk="0" hangingPunct="1">
        <a:defRPr kumimoji="1" sz="1488" kern="1200">
          <a:solidFill>
            <a:schemeClr val="tx1"/>
          </a:solidFill>
          <a:latin typeface="+mn-lt"/>
          <a:ea typeface="+mn-ea"/>
          <a:cs typeface="+mn-cs"/>
        </a:defRPr>
      </a:lvl4pPr>
      <a:lvl5pPr marL="1511889" algn="l" defTabSz="755944" rtl="0" eaLnBrk="1" latinLnBrk="0" hangingPunct="1">
        <a:defRPr kumimoji="1" sz="1488" kern="1200">
          <a:solidFill>
            <a:schemeClr val="tx1"/>
          </a:solidFill>
          <a:latin typeface="+mn-lt"/>
          <a:ea typeface="+mn-ea"/>
          <a:cs typeface="+mn-cs"/>
        </a:defRPr>
      </a:lvl5pPr>
      <a:lvl6pPr marL="1889860" algn="l" defTabSz="755944" rtl="0" eaLnBrk="1" latinLnBrk="0" hangingPunct="1">
        <a:defRPr kumimoji="1" sz="1488" kern="1200">
          <a:solidFill>
            <a:schemeClr val="tx1"/>
          </a:solidFill>
          <a:latin typeface="+mn-lt"/>
          <a:ea typeface="+mn-ea"/>
          <a:cs typeface="+mn-cs"/>
        </a:defRPr>
      </a:lvl6pPr>
      <a:lvl7pPr marL="2267832" algn="l" defTabSz="755944" rtl="0" eaLnBrk="1" latinLnBrk="0" hangingPunct="1">
        <a:defRPr kumimoji="1" sz="1488" kern="1200">
          <a:solidFill>
            <a:schemeClr val="tx1"/>
          </a:solidFill>
          <a:latin typeface="+mn-lt"/>
          <a:ea typeface="+mn-ea"/>
          <a:cs typeface="+mn-cs"/>
        </a:defRPr>
      </a:lvl7pPr>
      <a:lvl8pPr marL="2645805" algn="l" defTabSz="755944" rtl="0" eaLnBrk="1" latinLnBrk="0" hangingPunct="1">
        <a:defRPr kumimoji="1" sz="1488" kern="1200">
          <a:solidFill>
            <a:schemeClr val="tx1"/>
          </a:solidFill>
          <a:latin typeface="+mn-lt"/>
          <a:ea typeface="+mn-ea"/>
          <a:cs typeface="+mn-cs"/>
        </a:defRPr>
      </a:lvl8pPr>
      <a:lvl9pPr marL="3023778" algn="l" defTabSz="75594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ローチャート: 書類 3"/>
          <p:cNvSpPr/>
          <p:nvPr/>
        </p:nvSpPr>
        <p:spPr>
          <a:xfrm flipH="1">
            <a:off x="-8" y="0"/>
            <a:ext cx="7559675" cy="2434303"/>
          </a:xfrm>
          <a:prstGeom prst="flowChartDocument">
            <a:avLst/>
          </a:prstGeom>
          <a:pattFill prst="pct90">
            <a:fgClr>
              <a:srgbClr val="BBAF83"/>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5"/>
          </a:p>
        </p:txBody>
      </p:sp>
      <p:sp>
        <p:nvSpPr>
          <p:cNvPr id="3" name="サブタイトル 2"/>
          <p:cNvSpPr>
            <a:spLocks noGrp="1"/>
          </p:cNvSpPr>
          <p:nvPr>
            <p:ph type="subTitle" idx="1"/>
          </p:nvPr>
        </p:nvSpPr>
        <p:spPr>
          <a:xfrm>
            <a:off x="130306" y="208690"/>
            <a:ext cx="7251242" cy="849281"/>
          </a:xfrm>
        </p:spPr>
        <p:txBody>
          <a:bodyPr>
            <a:noAutofit/>
          </a:bodyPr>
          <a:lstStyle/>
          <a:p>
            <a:pPr>
              <a:lnSpc>
                <a:spcPct val="100000"/>
              </a:lnSpc>
            </a:pPr>
            <a:r>
              <a:rPr lang="ja-JP" altLang="en-US" sz="3500" dirty="0">
                <a:ln w="3175">
                  <a:noFill/>
                  <a:prstDash val="solid"/>
                </a:ln>
                <a:solidFill>
                  <a:schemeClr val="bg2">
                    <a:lumMod val="10000"/>
                  </a:schemeClr>
                </a:solidFill>
              </a:rPr>
              <a:t>最近、もの忘れが気になる</a:t>
            </a:r>
            <a:r>
              <a:rPr lang="ja-JP" altLang="en-US" sz="3500" dirty="0" smtClean="0">
                <a:ln w="3175">
                  <a:noFill/>
                  <a:prstDash val="solid"/>
                </a:ln>
                <a:solidFill>
                  <a:schemeClr val="bg2">
                    <a:lumMod val="10000"/>
                  </a:schemeClr>
                </a:solidFill>
              </a:rPr>
              <a:t>あなた</a:t>
            </a:r>
            <a:r>
              <a:rPr lang="ja-JP" altLang="en-US" sz="3500" dirty="0">
                <a:ln w="3175">
                  <a:noFill/>
                  <a:prstDash val="solid"/>
                </a:ln>
                <a:solidFill>
                  <a:schemeClr val="bg2">
                    <a:lumMod val="10000"/>
                  </a:schemeClr>
                </a:solidFill>
              </a:rPr>
              <a:t>に</a:t>
            </a:r>
          </a:p>
        </p:txBody>
      </p:sp>
      <p:sp>
        <p:nvSpPr>
          <p:cNvPr id="7" name="雲 6"/>
          <p:cNvSpPr/>
          <p:nvPr/>
        </p:nvSpPr>
        <p:spPr>
          <a:xfrm>
            <a:off x="5473227" y="1106888"/>
            <a:ext cx="1656482" cy="844730"/>
          </a:xfrm>
          <a:prstGeom prst="cloud">
            <a:avLst/>
          </a:prstGeom>
          <a:ln>
            <a:solidFill>
              <a:schemeClr val="tx2">
                <a:lumMod val="40000"/>
                <a:lumOff val="60000"/>
              </a:schemeClr>
            </a:solidFill>
          </a:ln>
        </p:spPr>
        <p:style>
          <a:lnRef idx="2">
            <a:schemeClr val="accent5"/>
          </a:lnRef>
          <a:fillRef idx="1">
            <a:schemeClr val="lt1"/>
          </a:fillRef>
          <a:effectRef idx="0">
            <a:schemeClr val="accent5"/>
          </a:effectRef>
          <a:fontRef idx="minor">
            <a:schemeClr val="dk1"/>
          </a:fontRef>
        </p:style>
        <p:txBody>
          <a:bodyPr lIns="0" tIns="36000" rIns="0" bIns="36000" rtlCol="0" anchor="ctr"/>
          <a:lstStyle/>
          <a:p>
            <a:pPr algn="ctr"/>
            <a:r>
              <a:rPr lang="ja-JP" altLang="en-US" sz="1100" dirty="0"/>
              <a:t>病院の認知症外来は抵抗がある</a:t>
            </a:r>
            <a:r>
              <a:rPr lang="en-US" altLang="ja-JP" sz="1100" dirty="0"/>
              <a:t>…</a:t>
            </a:r>
            <a:endParaRPr lang="ja-JP" altLang="en-US" sz="1100" dirty="0"/>
          </a:p>
        </p:txBody>
      </p:sp>
      <p:sp>
        <p:nvSpPr>
          <p:cNvPr id="8" name="雲 7"/>
          <p:cNvSpPr/>
          <p:nvPr/>
        </p:nvSpPr>
        <p:spPr>
          <a:xfrm>
            <a:off x="2085049" y="1118477"/>
            <a:ext cx="1419593" cy="864535"/>
          </a:xfrm>
          <a:prstGeom prst="cloud">
            <a:avLst/>
          </a:prstGeom>
          <a:ln>
            <a:solidFill>
              <a:schemeClr val="tx2">
                <a:lumMod val="40000"/>
                <a:lumOff val="60000"/>
              </a:schemeClr>
            </a:solidFill>
          </a:ln>
        </p:spPr>
        <p:style>
          <a:lnRef idx="2">
            <a:schemeClr val="accent5"/>
          </a:lnRef>
          <a:fillRef idx="1">
            <a:schemeClr val="lt1"/>
          </a:fillRef>
          <a:effectRef idx="0">
            <a:schemeClr val="accent5"/>
          </a:effectRef>
          <a:fontRef idx="minor">
            <a:schemeClr val="dk1"/>
          </a:fontRef>
        </p:style>
        <p:txBody>
          <a:bodyPr lIns="0" tIns="36000" rIns="0" bIns="36000" rtlCol="0" anchor="ctr"/>
          <a:lstStyle/>
          <a:p>
            <a:pPr algn="ctr"/>
            <a:r>
              <a:rPr lang="ja-JP" altLang="en-US" sz="1100" dirty="0"/>
              <a:t>家族が認知症で自分も心配</a:t>
            </a:r>
          </a:p>
        </p:txBody>
      </p:sp>
      <p:grpSp>
        <p:nvGrpSpPr>
          <p:cNvPr id="10" name="グループ化 9"/>
          <p:cNvGrpSpPr/>
          <p:nvPr/>
        </p:nvGrpSpPr>
        <p:grpSpPr>
          <a:xfrm>
            <a:off x="1088533" y="9920054"/>
            <a:ext cx="5390514" cy="647921"/>
            <a:chOff x="1184408" y="9773558"/>
            <a:chExt cx="4994331" cy="600306"/>
          </a:xfrm>
        </p:grpSpPr>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8113" y="9773558"/>
              <a:ext cx="2262700" cy="467501"/>
            </a:xfrm>
            <a:prstGeom prst="rect">
              <a:avLst/>
            </a:prstGeom>
          </p:spPr>
        </p:pic>
        <p:sp>
          <p:nvSpPr>
            <p:cNvPr id="12" name="テキスト ボックス 3"/>
            <p:cNvSpPr txBox="1"/>
            <p:nvPr/>
          </p:nvSpPr>
          <p:spPr>
            <a:xfrm>
              <a:off x="1184408" y="10145737"/>
              <a:ext cx="2266405" cy="228127"/>
            </a:xfrm>
            <a:prstGeom prst="rect">
              <a:avLst/>
            </a:prstGeom>
            <a:noFill/>
          </p:spPr>
          <p:txBody>
            <a:bodyPr wrap="square" rtlCol="0">
              <a:spAutoFit/>
            </a:bodyPr>
            <a:lstStyle/>
            <a:p>
              <a:pPr algn="dist" defTabSz="4641439">
                <a:defRPr/>
              </a:pPr>
              <a:r>
                <a:rPr kumimoji="0" lang="ja-JP" altLang="en-US" sz="1000" kern="0" spc="-90" dirty="0">
                  <a:solidFill>
                    <a:prstClr val="black"/>
                  </a:solidFill>
                  <a:latin typeface="ＭＳ Ｐゴシック" panose="020B0600070205080204" pitchFamily="50" charset="-128"/>
                  <a:cs typeface="ＭＳ Ｐゴシック" panose="020B0600070205080204" pitchFamily="50" charset="-128"/>
                </a:rPr>
                <a:t>〒</a:t>
              </a:r>
              <a:r>
                <a:rPr kumimoji="0" lang="en-US" sz="1000" kern="0" spc="-90" dirty="0" smtClean="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981-0933</a:t>
              </a:r>
              <a:r>
                <a:rPr kumimoji="0" lang="ja-JP" altLang="en-US" sz="1000" kern="0" spc="-90" dirty="0" smtClean="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kumimoji="0" lang="ja-JP" altLang="en-US" sz="1000" kern="0" spc="-90" dirty="0" smtClean="0">
                  <a:solidFill>
                    <a:prstClr val="black"/>
                  </a:solidFill>
                  <a:latin typeface="ＭＳ Ｐゴシック" panose="020B0600070205080204" pitchFamily="50" charset="-128"/>
                  <a:cs typeface="ＭＳ Ｐゴシック" panose="020B0600070205080204" pitchFamily="50" charset="-128"/>
                </a:rPr>
                <a:t>仙台市</a:t>
              </a:r>
              <a:r>
                <a:rPr kumimoji="0" lang="ja-JP" altLang="en-US" sz="1000" kern="0" spc="-90" dirty="0">
                  <a:solidFill>
                    <a:prstClr val="black"/>
                  </a:solidFill>
                  <a:latin typeface="ＭＳ Ｐゴシック" panose="020B0600070205080204" pitchFamily="50" charset="-128"/>
                  <a:cs typeface="ＭＳ Ｐゴシック" panose="020B0600070205080204" pitchFamily="50" charset="-128"/>
                </a:rPr>
                <a:t>青葉区柏木</a:t>
              </a:r>
              <a:r>
                <a:rPr kumimoji="0" lang="en-US" sz="1000" kern="0" spc="-9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a:t>
              </a:r>
              <a:r>
                <a:rPr kumimoji="0" lang="ja-JP" altLang="en-US" sz="1000" kern="0" spc="-90" dirty="0">
                  <a:solidFill>
                    <a:prstClr val="black"/>
                  </a:solidFill>
                  <a:latin typeface="ＭＳ Ｐゴシック" panose="020B0600070205080204" pitchFamily="50" charset="-128"/>
                  <a:cs typeface="ＭＳ Ｐゴシック" panose="020B0600070205080204" pitchFamily="50" charset="-128"/>
                </a:rPr>
                <a:t>丁目</a:t>
              </a:r>
              <a:r>
                <a:rPr kumimoji="0" lang="en-US" sz="1000" kern="0" spc="-9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5-45</a:t>
              </a:r>
              <a:endParaRPr kumimoji="0" lang="ja-JP" altLang="en-US" sz="1000" kern="0" spc="-90" dirty="0">
                <a:solidFill>
                  <a:prstClr val="black"/>
                </a:solidFill>
              </a:endParaRPr>
            </a:p>
          </p:txBody>
        </p:sp>
        <p:sp>
          <p:nvSpPr>
            <p:cNvPr id="13" name="テキスト ボックス 12"/>
            <p:cNvSpPr txBox="1"/>
            <p:nvPr/>
          </p:nvSpPr>
          <p:spPr>
            <a:xfrm>
              <a:off x="3450753" y="10133389"/>
              <a:ext cx="2415977" cy="235256"/>
            </a:xfrm>
            <a:prstGeom prst="rect">
              <a:avLst/>
            </a:prstGeom>
            <a:noFill/>
          </p:spPr>
          <p:txBody>
            <a:bodyPr wrap="square" rtlCol="0">
              <a:spAutoFit/>
            </a:bodyPr>
            <a:lstStyle/>
            <a:p>
              <a:pPr defTabSz="4641439">
                <a:defRPr/>
              </a:pPr>
              <a:r>
                <a:rPr kumimoji="0" lang="ja-JP" altLang="en-US" sz="1000" kern="0" dirty="0">
                  <a:solidFill>
                    <a:prstClr val="black"/>
                  </a:solidFill>
                </a:rPr>
                <a:t>電話受付   平日（月～金曜日</a:t>
              </a:r>
              <a:r>
                <a:rPr kumimoji="0" lang="ja-JP" altLang="en-US" sz="1000" kern="0" dirty="0" smtClean="0">
                  <a:solidFill>
                    <a:prstClr val="black"/>
                  </a:solidFill>
                </a:rPr>
                <a:t>） </a:t>
              </a:r>
              <a:r>
                <a:rPr kumimoji="0" lang="en-US" altLang="ja-JP" sz="1000" kern="0" dirty="0" smtClean="0">
                  <a:solidFill>
                    <a:prstClr val="black"/>
                  </a:solidFill>
                </a:rPr>
                <a:t>9</a:t>
              </a:r>
              <a:r>
                <a:rPr kumimoji="0" lang="ja-JP" altLang="en-US" sz="1000" kern="0" dirty="0">
                  <a:solidFill>
                    <a:prstClr val="black"/>
                  </a:solidFill>
                </a:rPr>
                <a:t>時～</a:t>
              </a:r>
              <a:r>
                <a:rPr kumimoji="0" lang="en-US" altLang="ja-JP" sz="1000" kern="0" dirty="0">
                  <a:solidFill>
                    <a:prstClr val="black"/>
                  </a:solidFill>
                </a:rPr>
                <a:t>17</a:t>
              </a:r>
              <a:r>
                <a:rPr kumimoji="0" lang="ja-JP" altLang="en-US" sz="1000" kern="0" dirty="0">
                  <a:solidFill>
                    <a:prstClr val="black"/>
                  </a:solidFill>
                </a:rPr>
                <a:t>時</a:t>
              </a:r>
              <a:endParaRPr kumimoji="0" lang="en-US" altLang="ja-JP" sz="1000" kern="0" dirty="0">
                <a:solidFill>
                  <a:prstClr val="black"/>
                </a:solidFill>
              </a:endParaRPr>
            </a:p>
          </p:txBody>
        </p:sp>
        <p:pic>
          <p:nvPicPr>
            <p:cNvPr id="14" name="図 13" descr="\\seiryo6\業務\合同室\☆部門・委員会フォルダ\厚生仙台ＣＬ\営業\法人会代理店チラシ\2020\QR_PET検診コース.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8691" y="9818593"/>
              <a:ext cx="550048" cy="550052"/>
            </a:xfrm>
            <a:prstGeom prst="rect">
              <a:avLst/>
            </a:prstGeom>
            <a:noFill/>
            <a:ln>
              <a:noFill/>
            </a:ln>
          </p:spPr>
        </p:pic>
        <p:sp>
          <p:nvSpPr>
            <p:cNvPr id="15" name="テキスト ボックス 14"/>
            <p:cNvSpPr txBox="1"/>
            <p:nvPr/>
          </p:nvSpPr>
          <p:spPr>
            <a:xfrm>
              <a:off x="3413767" y="9863914"/>
              <a:ext cx="2255681" cy="387103"/>
            </a:xfrm>
            <a:prstGeom prst="rect">
              <a:avLst/>
            </a:prstGeom>
            <a:noFill/>
          </p:spPr>
          <p:txBody>
            <a:bodyPr wrap="square" rtlCol="0">
              <a:spAutoFit/>
            </a:bodyPr>
            <a:lstStyle/>
            <a:p>
              <a:pPr algn="dist" defTabSz="4641439">
                <a:defRPr/>
              </a:pPr>
              <a:r>
                <a:rPr kumimoji="0" lang="en-US" altLang="ja-JP" sz="2115" b="1" kern="0" dirty="0">
                  <a:solidFill>
                    <a:srgbClr val="C00000"/>
                  </a:solidFill>
                </a:rPr>
                <a:t>TEL022-727-8020</a:t>
              </a:r>
              <a:endParaRPr kumimoji="0" lang="ja-JP" altLang="en-US" sz="2115" b="1" kern="0" dirty="0">
                <a:solidFill>
                  <a:srgbClr val="C00000"/>
                </a:solidFill>
              </a:endParaRPr>
            </a:p>
          </p:txBody>
        </p:sp>
      </p:grpSp>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042" y="9279688"/>
            <a:ext cx="457537" cy="457537"/>
          </a:xfrm>
          <a:prstGeom prst="rect">
            <a:avLst/>
          </a:prstGeom>
        </p:spPr>
      </p:pic>
      <p:pic>
        <p:nvPicPr>
          <p:cNvPr id="38" name="図 37" descr="C:\Users\8006\Downloads\13132_paint.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52878" y="2049520"/>
            <a:ext cx="1452338" cy="1056245"/>
          </a:xfrm>
          <a:prstGeom prst="rect">
            <a:avLst/>
          </a:prstGeom>
          <a:noFill/>
          <a:ln>
            <a:noFill/>
          </a:ln>
        </p:spPr>
      </p:pic>
      <p:pic>
        <p:nvPicPr>
          <p:cNvPr id="32" name="図 31" descr="https://3.bp.blogspot.com/-nBXxJGrtFLY/VWmA_vwWNBI/AAAAAAAAt3Y/neri4ZKLiiY/s800/mark_manpu12_hirameki.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698723">
            <a:off x="1265112" y="2085605"/>
            <a:ext cx="358181" cy="470552"/>
          </a:xfrm>
          <a:prstGeom prst="rect">
            <a:avLst/>
          </a:prstGeom>
          <a:noFill/>
          <a:ln>
            <a:noFill/>
          </a:ln>
        </p:spPr>
      </p:pic>
      <p:graphicFrame>
        <p:nvGraphicFramePr>
          <p:cNvPr id="5" name="表 4"/>
          <p:cNvGraphicFramePr>
            <a:graphicFrameLocks noGrp="1"/>
          </p:cNvGraphicFramePr>
          <p:nvPr>
            <p:extLst>
              <p:ext uri="{D42A27DB-BD31-4B8C-83A1-F6EECF244321}">
                <p14:modId xmlns:p14="http://schemas.microsoft.com/office/powerpoint/2010/main" val="3517960562"/>
              </p:ext>
            </p:extLst>
          </p:nvPr>
        </p:nvGraphicFramePr>
        <p:xfrm>
          <a:off x="281759" y="3057099"/>
          <a:ext cx="6955064" cy="5761825"/>
        </p:xfrm>
        <a:graphic>
          <a:graphicData uri="http://schemas.openxmlformats.org/drawingml/2006/table">
            <a:tbl>
              <a:tblPr>
                <a:tableStyleId>{93296810-A885-4BE3-A3E7-6D5BEEA58F35}</a:tableStyleId>
              </a:tblPr>
              <a:tblGrid>
                <a:gridCol w="1556827"/>
                <a:gridCol w="1561879"/>
                <a:gridCol w="1336998"/>
                <a:gridCol w="1274709"/>
                <a:gridCol w="1224651"/>
              </a:tblGrid>
              <a:tr h="583250">
                <a:tc gridSpan="2">
                  <a:txBody>
                    <a:bodyPr/>
                    <a:lstStyle/>
                    <a:p>
                      <a:pPr algn="ctr" fontAlgn="ctr"/>
                      <a:r>
                        <a:rPr lang="ja-JP" altLang="en-US" sz="1200" b="0" u="none" strike="noStrike" dirty="0" smtClean="0">
                          <a:effectLst/>
                          <a:latin typeface="+mn-ea"/>
                          <a:ea typeface="+mn-ea"/>
                        </a:rPr>
                        <a:t>コース名</a:t>
                      </a:r>
                      <a:endParaRPr lang="ja-JP" altLang="en-US" sz="1200" b="0" i="0" u="none" strike="noStrike" dirty="0">
                        <a:solidFill>
                          <a:srgbClr val="000000"/>
                        </a:solidFill>
                        <a:effectLst/>
                        <a:latin typeface="+mn-ea"/>
                        <a:ea typeface="+mn-ea"/>
                      </a:endParaRPr>
                    </a:p>
                  </a:txBody>
                  <a:tcPr marL="72000" marR="72000" marT="7966" marB="0" anchor="ctr">
                    <a:solidFill>
                      <a:srgbClr val="ABC4A4"/>
                    </a:solidFill>
                  </a:tcPr>
                </a:tc>
                <a:tc h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966" marR="7966" marT="7966" marB="0" anchor="ctr"/>
                </a:tc>
                <a:tc>
                  <a:txBody>
                    <a:bodyPr/>
                    <a:lstStyle/>
                    <a:p>
                      <a:pPr marL="0" marR="0" lvl="0" indent="0" algn="ctr" defTabSz="755944" rtl="0" eaLnBrk="1" fontAlgn="ctr" latinLnBrk="0" hangingPunct="1">
                        <a:lnSpc>
                          <a:spcPct val="100000"/>
                        </a:lnSpc>
                        <a:spcBef>
                          <a:spcPts val="0"/>
                        </a:spcBef>
                        <a:spcAft>
                          <a:spcPts val="0"/>
                        </a:spcAft>
                        <a:buClrTx/>
                        <a:buSzTx/>
                        <a:buFontTx/>
                        <a:buNone/>
                        <a:tabLst/>
                        <a:defRPr/>
                      </a:pPr>
                      <a:r>
                        <a:rPr lang="ja-JP" altLang="en-US" sz="1150" b="0" u="none" strike="noStrike" dirty="0" smtClean="0">
                          <a:effectLst/>
                          <a:latin typeface="+mn-ea"/>
                          <a:ea typeface="+mn-ea"/>
                        </a:rPr>
                        <a:t>脳</a:t>
                      </a:r>
                      <a:r>
                        <a:rPr lang="en-US" altLang="ja-JP" sz="1150" b="0" u="none" strike="noStrike" dirty="0" smtClean="0">
                          <a:effectLst/>
                          <a:latin typeface="+mn-ea"/>
                          <a:ea typeface="+mn-ea"/>
                        </a:rPr>
                        <a:t>FDG-PET</a:t>
                      </a:r>
                      <a:r>
                        <a:rPr lang="ja-JP" altLang="en-US" sz="1150" b="0" u="none" strike="noStrike" dirty="0" smtClean="0">
                          <a:effectLst/>
                          <a:latin typeface="+mn-ea"/>
                          <a:ea typeface="+mn-ea"/>
                        </a:rPr>
                        <a:t>＋</a:t>
                      </a:r>
                      <a:r>
                        <a:rPr lang="en-US" altLang="ja-JP" sz="1150" b="0" u="none" strike="noStrike" dirty="0" smtClean="0">
                          <a:effectLst/>
                          <a:latin typeface="+mn-ea"/>
                          <a:ea typeface="+mn-ea"/>
                        </a:rPr>
                        <a:t/>
                      </a:r>
                      <a:br>
                        <a:rPr lang="en-US" altLang="ja-JP" sz="1150" b="0" u="none" strike="noStrike" dirty="0" smtClean="0">
                          <a:effectLst/>
                          <a:latin typeface="+mn-ea"/>
                          <a:ea typeface="+mn-ea"/>
                        </a:rPr>
                      </a:br>
                      <a:r>
                        <a:rPr lang="ja-JP" altLang="en-US" sz="750" b="0" u="none" strike="noStrike" dirty="0" smtClean="0">
                          <a:effectLst/>
                          <a:latin typeface="ＭＳ Ｐゴシック" panose="020B0600070205080204" pitchFamily="50" charset="-128"/>
                          <a:ea typeface="+mn-ea"/>
                        </a:rPr>
                        <a:t>　</a:t>
                      </a:r>
                      <a:r>
                        <a:rPr lang="en-US" altLang="ja-JP" sz="750" b="0" u="none" strike="noStrike" dirty="0" smtClean="0">
                          <a:effectLst/>
                          <a:latin typeface="ＭＳ Ｐゴシック" panose="020B0600070205080204" pitchFamily="50" charset="-128"/>
                          <a:ea typeface="+mn-ea"/>
                        </a:rPr>
                        <a:t>(</a:t>
                      </a:r>
                      <a:r>
                        <a:rPr lang="ja-JP" altLang="en-US" sz="750" b="0" u="none" strike="noStrike" dirty="0" smtClean="0">
                          <a:effectLst/>
                          <a:latin typeface="ＭＳ Ｐゴシック" panose="020B0600070205080204" pitchFamily="50" charset="-128"/>
                          <a:ea typeface="+mn-ea"/>
                        </a:rPr>
                        <a:t>ｴﾌﾃﾞｨｰｼﾞｰﾍﾟｯﾄ</a:t>
                      </a:r>
                      <a:r>
                        <a:rPr lang="en-US" altLang="ja-JP" sz="750" b="0" u="none" strike="noStrike" dirty="0" smtClean="0">
                          <a:effectLst/>
                          <a:latin typeface="ＭＳ Ｐゴシック" panose="020B0600070205080204" pitchFamily="50" charset="-128"/>
                          <a:ea typeface="+mn-ea"/>
                        </a:rPr>
                        <a:t>)</a:t>
                      </a:r>
                      <a:endParaRPr lang="en-US" altLang="ja-JP" sz="750" b="0" u="none" strike="noStrike" dirty="0" smtClean="0">
                        <a:effectLst/>
                        <a:latin typeface="+mn-ea"/>
                        <a:ea typeface="+mn-ea"/>
                      </a:endParaRPr>
                    </a:p>
                    <a:p>
                      <a:pPr algn="ctr" fontAlgn="ctr"/>
                      <a:r>
                        <a:rPr lang="en-US" altLang="ja-JP" sz="1150" b="0" u="none" strike="noStrike" dirty="0" smtClean="0">
                          <a:effectLst/>
                          <a:latin typeface="+mn-ea"/>
                          <a:ea typeface="+mn-ea"/>
                        </a:rPr>
                        <a:t>MRI</a:t>
                      </a:r>
                      <a:r>
                        <a:rPr lang="ja-JP" altLang="en-US" sz="1150" b="0" u="none" strike="noStrike" dirty="0" smtClean="0">
                          <a:effectLst/>
                          <a:latin typeface="+mn-ea"/>
                          <a:ea typeface="+mn-ea"/>
                        </a:rPr>
                        <a:t>付認知症</a:t>
                      </a:r>
                      <a:r>
                        <a:rPr lang="ja-JP" altLang="en-US" sz="1150" b="0" u="none" strike="noStrike" dirty="0">
                          <a:effectLst/>
                          <a:latin typeface="+mn-ea"/>
                          <a:ea typeface="+mn-ea"/>
                        </a:rPr>
                        <a:t>ドック</a:t>
                      </a:r>
                      <a:endParaRPr lang="ja-JP" altLang="en-US" sz="1150" b="0" i="0" u="none" strike="noStrike" dirty="0">
                        <a:solidFill>
                          <a:srgbClr val="000000"/>
                        </a:solidFill>
                        <a:effectLst/>
                        <a:latin typeface="+mn-ea"/>
                        <a:ea typeface="+mn-ea"/>
                      </a:endParaRPr>
                    </a:p>
                  </a:txBody>
                  <a:tcPr marL="72000" marR="72000" marT="7966" marB="0" anchor="ctr">
                    <a:solidFill>
                      <a:srgbClr val="ABC4A4"/>
                    </a:solidFill>
                  </a:tcPr>
                </a:tc>
                <a:tc>
                  <a:txBody>
                    <a:bodyPr/>
                    <a:lstStyle/>
                    <a:p>
                      <a:pPr algn="ctr" fontAlgn="ctr"/>
                      <a:r>
                        <a:rPr lang="ja-JP" altLang="en-US" sz="1150" b="0" u="none" strike="noStrike" dirty="0" smtClean="0">
                          <a:effectLst/>
                          <a:latin typeface="+mn-ea"/>
                          <a:ea typeface="+mn-ea"/>
                        </a:rPr>
                        <a:t>脳</a:t>
                      </a:r>
                      <a:r>
                        <a:rPr lang="en-US" altLang="ja-JP" sz="1150" b="0" u="none" strike="noStrike" dirty="0" smtClean="0">
                          <a:effectLst/>
                          <a:latin typeface="+mn-ea"/>
                          <a:ea typeface="+mn-ea"/>
                        </a:rPr>
                        <a:t>FDG-PET</a:t>
                      </a:r>
                    </a:p>
                    <a:p>
                      <a:pPr algn="ctr" fontAlgn="ctr"/>
                      <a:r>
                        <a:rPr lang="ja-JP" altLang="en-US" sz="1150" b="0" u="none" strike="noStrike" dirty="0" smtClean="0">
                          <a:effectLst/>
                          <a:latin typeface="+mn-ea"/>
                          <a:ea typeface="+mn-ea"/>
                        </a:rPr>
                        <a:t>コース</a:t>
                      </a:r>
                      <a:endParaRPr lang="ja-JP" altLang="en-US" sz="1150" b="0" i="0" u="none" strike="noStrike" dirty="0">
                        <a:solidFill>
                          <a:srgbClr val="000000"/>
                        </a:solidFill>
                        <a:effectLst/>
                        <a:latin typeface="+mn-ea"/>
                        <a:ea typeface="+mn-ea"/>
                      </a:endParaRPr>
                    </a:p>
                  </a:txBody>
                  <a:tcPr marL="72000" marR="72000" marT="7966" marB="0" anchor="ctr">
                    <a:solidFill>
                      <a:srgbClr val="ABC4A4"/>
                    </a:solidFill>
                  </a:tcPr>
                </a:tc>
                <a:tc>
                  <a:txBody>
                    <a:bodyPr/>
                    <a:lstStyle/>
                    <a:p>
                      <a:pPr algn="ctr" fontAlgn="ctr"/>
                      <a:r>
                        <a:rPr lang="en-US" altLang="ja-JP" sz="1150" b="0" u="none" strike="noStrike" dirty="0" smtClean="0">
                          <a:effectLst/>
                          <a:latin typeface="+mn-ea"/>
                          <a:ea typeface="+mn-ea"/>
                        </a:rPr>
                        <a:t>MRI</a:t>
                      </a:r>
                      <a:r>
                        <a:rPr lang="ja-JP" altLang="en-US" sz="1150" b="0" u="none" strike="noStrike" dirty="0" smtClean="0">
                          <a:effectLst/>
                          <a:latin typeface="+mn-ea"/>
                          <a:ea typeface="+mn-ea"/>
                        </a:rPr>
                        <a:t>付</a:t>
                      </a:r>
                      <a:endParaRPr lang="en-US" altLang="ja-JP" sz="1150" b="0" u="none" strike="noStrike" dirty="0" smtClean="0">
                        <a:effectLst/>
                        <a:latin typeface="+mn-ea"/>
                        <a:ea typeface="+mn-ea"/>
                      </a:endParaRPr>
                    </a:p>
                    <a:p>
                      <a:pPr algn="ctr" fontAlgn="ctr"/>
                      <a:r>
                        <a:rPr lang="ja-JP" altLang="en-US" sz="1150" b="0" u="none" strike="noStrike" dirty="0" smtClean="0">
                          <a:effectLst/>
                          <a:latin typeface="+mn-ea"/>
                          <a:ea typeface="+mn-ea"/>
                        </a:rPr>
                        <a:t>認知症</a:t>
                      </a:r>
                      <a:r>
                        <a:rPr lang="ja-JP" altLang="en-US" sz="1150" b="0" u="none" strike="noStrike" dirty="0">
                          <a:effectLst/>
                          <a:latin typeface="+mn-ea"/>
                          <a:ea typeface="+mn-ea"/>
                        </a:rPr>
                        <a:t>ドック</a:t>
                      </a:r>
                      <a:endParaRPr lang="ja-JP" altLang="en-US" sz="1150" b="0" i="0" u="none" strike="noStrike" dirty="0">
                        <a:solidFill>
                          <a:srgbClr val="000000"/>
                        </a:solidFill>
                        <a:effectLst/>
                        <a:latin typeface="+mn-ea"/>
                        <a:ea typeface="+mn-ea"/>
                      </a:endParaRPr>
                    </a:p>
                  </a:txBody>
                  <a:tcPr marL="72000" marR="72000" marT="7966" marB="0" anchor="ctr">
                    <a:solidFill>
                      <a:srgbClr val="ABC4A4"/>
                    </a:solidFill>
                  </a:tcPr>
                </a:tc>
              </a:tr>
              <a:tr h="659577">
                <a:tc gridSpan="2">
                  <a:txBody>
                    <a:bodyPr/>
                    <a:lstStyle/>
                    <a:p>
                      <a:pPr marL="0" marR="0" lvl="0" indent="0" algn="ctr" defTabSz="755944"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chemeClr val="dk1"/>
                          </a:solidFill>
                          <a:effectLst/>
                          <a:latin typeface="+mn-ea"/>
                          <a:ea typeface="+mn-ea"/>
                        </a:rPr>
                        <a:t>コースの特徴</a:t>
                      </a:r>
                      <a:endParaRPr lang="ja-JP" altLang="en-US" sz="1100" b="0" i="0" u="none" strike="noStrike" dirty="0" smtClean="0">
                        <a:solidFill>
                          <a:srgbClr val="000000"/>
                        </a:solidFill>
                        <a:effectLst/>
                        <a:latin typeface="+mn-ea"/>
                        <a:ea typeface="+mn-ea"/>
                      </a:endParaRPr>
                    </a:p>
                  </a:txBody>
                  <a:tcPr marL="72000" marR="72000" marT="7966" marB="0" anchor="ctr">
                    <a:solidFill>
                      <a:srgbClr val="DAE5D7"/>
                    </a:solidFill>
                  </a:tcPr>
                </a:tc>
                <a:tc hMerge="1">
                  <a:txBody>
                    <a:bodyPr/>
                    <a:lstStyle/>
                    <a:p>
                      <a:endParaRPr kumimoji="1" lang="ja-JP" altLang="en-US"/>
                    </a:p>
                  </a:txBody>
                  <a:tcPr/>
                </a:tc>
                <a:tc>
                  <a:txBody>
                    <a:bodyPr/>
                    <a:lstStyle/>
                    <a:p>
                      <a:pPr algn="l" fontAlgn="ctr"/>
                      <a:r>
                        <a:rPr lang="ja-JP" altLang="en-US" sz="950" b="0" i="0" u="none" strike="noStrike" dirty="0" smtClean="0">
                          <a:solidFill>
                            <a:srgbClr val="000000"/>
                          </a:solidFill>
                          <a:effectLst/>
                          <a:latin typeface="+mn-ea"/>
                          <a:ea typeface="+mn-ea"/>
                        </a:rPr>
                        <a:t>脳</a:t>
                      </a:r>
                      <a:r>
                        <a:rPr lang="en-US" altLang="ja-JP" sz="950" b="0" i="0" u="none" strike="noStrike" dirty="0" smtClean="0">
                          <a:solidFill>
                            <a:srgbClr val="000000"/>
                          </a:solidFill>
                          <a:effectLst/>
                          <a:latin typeface="+mn-ea"/>
                          <a:ea typeface="+mn-ea"/>
                        </a:rPr>
                        <a:t>FDG-PET</a:t>
                      </a:r>
                      <a:r>
                        <a:rPr lang="ja-JP" altLang="en-US" sz="950" b="0" i="0" u="none" strike="noStrike" dirty="0" smtClean="0">
                          <a:solidFill>
                            <a:srgbClr val="000000"/>
                          </a:solidFill>
                          <a:effectLst/>
                          <a:latin typeface="+mn-ea"/>
                          <a:ea typeface="+mn-ea"/>
                        </a:rPr>
                        <a:t>コースと</a:t>
                      </a:r>
                      <a:r>
                        <a:rPr lang="en-US" altLang="ja-JP" sz="950" b="0" i="0" u="none" strike="noStrike" dirty="0" smtClean="0">
                          <a:solidFill>
                            <a:srgbClr val="000000"/>
                          </a:solidFill>
                          <a:effectLst/>
                          <a:latin typeface="+mn-ea"/>
                          <a:ea typeface="+mn-ea"/>
                        </a:rPr>
                        <a:t>MRI</a:t>
                      </a:r>
                      <a:r>
                        <a:rPr lang="ja-JP" altLang="en-US" sz="950" b="0" i="0" u="none" strike="noStrike" dirty="0" smtClean="0">
                          <a:solidFill>
                            <a:srgbClr val="000000"/>
                          </a:solidFill>
                          <a:effectLst/>
                          <a:latin typeface="+mn-ea"/>
                          <a:ea typeface="+mn-ea"/>
                        </a:rPr>
                        <a:t>付認知症ドックを組み合わせた、くまなく認知症を調べるコース</a:t>
                      </a:r>
                      <a:endParaRPr lang="ja-JP" altLang="en-US" sz="95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r>
                        <a:rPr kumimoji="1" lang="ja-JP" altLang="en-US" sz="950" dirty="0" smtClean="0">
                          <a:latin typeface="+mn-ea"/>
                          <a:ea typeface="+mn-ea"/>
                        </a:rPr>
                        <a:t>脳</a:t>
                      </a:r>
                      <a:r>
                        <a:rPr kumimoji="1" lang="en-US" altLang="ja-JP" sz="950" dirty="0" smtClean="0">
                          <a:latin typeface="+mn-ea"/>
                          <a:ea typeface="+mn-ea"/>
                        </a:rPr>
                        <a:t>PET</a:t>
                      </a:r>
                      <a:r>
                        <a:rPr kumimoji="1" lang="ja-JP" altLang="en-US" sz="950" dirty="0" smtClean="0">
                          <a:latin typeface="+mn-ea"/>
                          <a:ea typeface="+mn-ea"/>
                        </a:rPr>
                        <a:t>で脳の糖代謝を、脳</a:t>
                      </a:r>
                      <a:r>
                        <a:rPr kumimoji="1" lang="en-US" altLang="ja-JP" sz="950" dirty="0" smtClean="0">
                          <a:latin typeface="+mn-ea"/>
                          <a:ea typeface="+mn-ea"/>
                        </a:rPr>
                        <a:t>MRI</a:t>
                      </a:r>
                      <a:r>
                        <a:rPr kumimoji="1" lang="ja-JP" altLang="en-US" sz="950" dirty="0" smtClean="0">
                          <a:latin typeface="+mn-ea"/>
                          <a:ea typeface="+mn-ea"/>
                        </a:rPr>
                        <a:t>で萎縮や形態の変化を評価し、認知症を調べるコース</a:t>
                      </a:r>
                      <a:endParaRPr kumimoji="1" lang="ja-JP" altLang="en-US" sz="950" dirty="0">
                        <a:latin typeface="+mn-ea"/>
                        <a:ea typeface="+mn-ea"/>
                      </a:endParaRPr>
                    </a:p>
                  </a:txBody>
                  <a:tcPr marL="72000" marR="72000" marT="7966" marB="0" anchor="ctr">
                    <a:solidFill>
                      <a:srgbClr val="DAE5D7"/>
                    </a:solidFill>
                  </a:tcPr>
                </a:tc>
                <a:tc>
                  <a:txBody>
                    <a:bodyPr/>
                    <a:lstStyle/>
                    <a:p>
                      <a:r>
                        <a:rPr kumimoji="1" lang="ja-JP" altLang="en-US" sz="950" dirty="0" smtClean="0">
                          <a:latin typeface="+mn-ea"/>
                          <a:ea typeface="+mn-ea"/>
                        </a:rPr>
                        <a:t>脳</a:t>
                      </a:r>
                      <a:r>
                        <a:rPr kumimoji="1" lang="en-US" altLang="ja-JP" sz="950" dirty="0" smtClean="0">
                          <a:latin typeface="+mn-ea"/>
                          <a:ea typeface="+mn-ea"/>
                        </a:rPr>
                        <a:t>MRI</a:t>
                      </a:r>
                      <a:r>
                        <a:rPr kumimoji="1" lang="ja-JP" altLang="en-US" sz="950" dirty="0" smtClean="0">
                          <a:latin typeface="+mn-ea"/>
                          <a:ea typeface="+mn-ea"/>
                        </a:rPr>
                        <a:t>と専門性の高い認知機能検査、血液検査</a:t>
                      </a:r>
                      <a:r>
                        <a:rPr kumimoji="1" lang="en-US" altLang="ja-JP" sz="950" dirty="0" smtClean="0">
                          <a:latin typeface="+mn-ea"/>
                          <a:ea typeface="+mn-ea"/>
                        </a:rPr>
                        <a:t>33</a:t>
                      </a:r>
                      <a:r>
                        <a:rPr kumimoji="1" lang="ja-JP" altLang="en-US" sz="950" dirty="0" smtClean="0">
                          <a:latin typeface="+mn-ea"/>
                          <a:ea typeface="+mn-ea"/>
                        </a:rPr>
                        <a:t>項目が付いたコース</a:t>
                      </a:r>
                      <a:endParaRPr kumimoji="1" lang="ja-JP" altLang="en-US" sz="950" dirty="0">
                        <a:latin typeface="+mn-ea"/>
                        <a:ea typeface="+mn-ea"/>
                      </a:endParaRPr>
                    </a:p>
                  </a:txBody>
                  <a:tcPr marL="72000" marR="72000" marT="7966" marB="0" anchor="ctr">
                    <a:solidFill>
                      <a:srgbClr val="DAE5D7"/>
                    </a:solidFill>
                  </a:tcPr>
                </a:tc>
              </a:tr>
              <a:tr h="214371">
                <a:tc gridSpan="2">
                  <a:txBody>
                    <a:bodyPr/>
                    <a:lstStyle/>
                    <a:p>
                      <a:pPr algn="ctr" fontAlgn="ctr"/>
                      <a:r>
                        <a:rPr lang="ja-JP" altLang="en-US" sz="1100" u="none" strike="noStrike" dirty="0">
                          <a:effectLst/>
                          <a:latin typeface="+mn-ea"/>
                          <a:ea typeface="+mn-ea"/>
                        </a:rPr>
                        <a:t>実施曜日</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hMerge="1">
                  <a:txBody>
                    <a:bodyPr/>
                    <a:lstStyle/>
                    <a:p>
                      <a:pPr algn="ctr"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966" marR="7966" marT="7966" marB="0" anchor="ctr"/>
                </a:tc>
                <a:tc gridSpan="3">
                  <a:txBody>
                    <a:bodyPr/>
                    <a:lstStyle/>
                    <a:p>
                      <a:pPr algn="ctr" fontAlgn="ctr"/>
                      <a:r>
                        <a:rPr lang="ja-JP" altLang="en-US" sz="1100" u="none" strike="noStrike" dirty="0">
                          <a:effectLst/>
                          <a:latin typeface="+mn-ea"/>
                          <a:ea typeface="+mn-ea"/>
                        </a:rPr>
                        <a:t>月</a:t>
                      </a:r>
                      <a:r>
                        <a:rPr lang="ja-JP" altLang="en-US" sz="1100" u="none" strike="noStrike" dirty="0" smtClean="0">
                          <a:effectLst/>
                          <a:latin typeface="+mn-ea"/>
                          <a:ea typeface="+mn-ea"/>
                        </a:rPr>
                        <a:t>～土曜日</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hMerge="1">
                  <a:txBody>
                    <a:bodyPr/>
                    <a:lstStyle/>
                    <a:p>
                      <a:endParaRPr kumimoji="1" lang="ja-JP" altLang="en-US"/>
                    </a:p>
                  </a:txBody>
                  <a:tcPr/>
                </a:tc>
                <a:tc hMerge="1">
                  <a:txBody>
                    <a:bodyPr/>
                    <a:lstStyle/>
                    <a:p>
                      <a:endParaRPr kumimoji="1" lang="ja-JP" altLang="en-US" dirty="0"/>
                    </a:p>
                  </a:txBody>
                  <a:tcPr marL="72000" marR="72000" marT="7966" marB="0" anchor="ctr">
                    <a:solidFill>
                      <a:srgbClr val="DAE5D7"/>
                    </a:solidFill>
                  </a:tcPr>
                </a:tc>
              </a:tr>
              <a:tr h="247623">
                <a:tc gridSpan="2">
                  <a:txBody>
                    <a:bodyPr/>
                    <a:lstStyle/>
                    <a:p>
                      <a:pPr algn="ctr" fontAlgn="ctr"/>
                      <a:r>
                        <a:rPr lang="ja-JP" altLang="en-US" sz="1100" u="none" strike="noStrike" dirty="0">
                          <a:effectLst/>
                          <a:latin typeface="+mn-ea"/>
                          <a:ea typeface="+mn-ea"/>
                        </a:rPr>
                        <a:t>受付時間</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hMerge="1">
                  <a:txBody>
                    <a:bodyPr/>
                    <a:lstStyle/>
                    <a:p>
                      <a:pPr algn="ctr"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966" marR="7966" marT="7966" marB="0" anchor="ctr"/>
                </a:tc>
                <a:tc>
                  <a:txBody>
                    <a:bodyPr/>
                    <a:lstStyle/>
                    <a:p>
                      <a:pPr algn="ctr" fontAlgn="ctr"/>
                      <a:r>
                        <a:rPr lang="en-US" altLang="ja-JP" sz="1100" u="none" strike="noStrike" dirty="0" smtClean="0">
                          <a:effectLst/>
                          <a:latin typeface="+mn-ea"/>
                          <a:ea typeface="+mn-ea"/>
                        </a:rPr>
                        <a:t>13:20</a:t>
                      </a:r>
                      <a:r>
                        <a:rPr lang="ja-JP" altLang="en-US" sz="1100" u="none" strike="noStrike" dirty="0" smtClean="0">
                          <a:effectLst/>
                          <a:latin typeface="+mn-ea"/>
                          <a:ea typeface="+mn-ea"/>
                        </a:rPr>
                        <a:t> </a:t>
                      </a:r>
                      <a:r>
                        <a:rPr lang="en-US" altLang="ja-JP" sz="1100" u="none" strike="noStrike" dirty="0" smtClean="0">
                          <a:effectLst/>
                          <a:latin typeface="+mn-ea"/>
                          <a:ea typeface="+mn-ea"/>
                        </a:rPr>
                        <a:t>/</a:t>
                      </a:r>
                      <a:r>
                        <a:rPr lang="ja-JP" altLang="en-US" sz="1100" u="none" strike="noStrike" dirty="0" smtClean="0">
                          <a:effectLst/>
                          <a:latin typeface="+mn-ea"/>
                          <a:ea typeface="+mn-ea"/>
                        </a:rPr>
                        <a:t> </a:t>
                      </a:r>
                      <a:r>
                        <a:rPr lang="en-US" altLang="ja-JP" sz="1100" u="none" strike="noStrike" dirty="0" smtClean="0">
                          <a:effectLst/>
                          <a:latin typeface="+mn-ea"/>
                          <a:ea typeface="+mn-ea"/>
                        </a:rPr>
                        <a:t>14:10</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en-US" altLang="ja-JP" sz="1100" u="none" strike="noStrike" dirty="0" smtClean="0">
                          <a:effectLst/>
                          <a:latin typeface="+mn-ea"/>
                          <a:ea typeface="+mn-ea"/>
                        </a:rPr>
                        <a:t>13:50</a:t>
                      </a:r>
                      <a:r>
                        <a:rPr lang="ja-JP" altLang="en-US" sz="1100" u="none" strike="noStrike" dirty="0" smtClean="0">
                          <a:effectLst/>
                          <a:latin typeface="+mn-ea"/>
                          <a:ea typeface="+mn-ea"/>
                        </a:rPr>
                        <a:t> </a:t>
                      </a:r>
                      <a:r>
                        <a:rPr lang="en-US" altLang="ja-JP" sz="1100" u="none" strike="noStrike" dirty="0" smtClean="0">
                          <a:effectLst/>
                          <a:latin typeface="+mn-ea"/>
                          <a:ea typeface="+mn-ea"/>
                        </a:rPr>
                        <a:t>/</a:t>
                      </a:r>
                      <a:r>
                        <a:rPr lang="ja-JP" altLang="en-US" sz="1100" u="none" strike="noStrike" dirty="0" smtClean="0">
                          <a:effectLst/>
                          <a:latin typeface="+mn-ea"/>
                          <a:ea typeface="+mn-ea"/>
                        </a:rPr>
                        <a:t> </a:t>
                      </a:r>
                      <a:r>
                        <a:rPr lang="en-US" altLang="ja-JP" sz="1100" u="none" strike="noStrike" dirty="0" smtClean="0">
                          <a:effectLst/>
                          <a:latin typeface="+mn-ea"/>
                          <a:ea typeface="+mn-ea"/>
                        </a:rPr>
                        <a:t>14:40</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smtClean="0">
                          <a:effectLst/>
                          <a:latin typeface="+mn-ea"/>
                          <a:ea typeface="+mn-ea"/>
                        </a:rPr>
                        <a:t>終日予約可</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r>
              <a:tr h="252658">
                <a:tc gridSpan="2">
                  <a:txBody>
                    <a:bodyPr/>
                    <a:lstStyle/>
                    <a:p>
                      <a:pPr algn="ctr" fontAlgn="ctr"/>
                      <a:r>
                        <a:rPr lang="ja-JP" altLang="en-US" sz="1100" u="none" strike="noStrike" dirty="0">
                          <a:effectLst/>
                          <a:latin typeface="+mn-ea"/>
                          <a:ea typeface="+mn-ea"/>
                        </a:rPr>
                        <a:t>検査時間</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hMerge="1">
                  <a:txBody>
                    <a:bodyPr/>
                    <a:lstStyle/>
                    <a:p>
                      <a:pPr algn="ctr"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966" marR="7966" marT="7966" marB="0" anchor="ctr"/>
                </a:tc>
                <a:tc>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約</a:t>
                      </a:r>
                      <a:r>
                        <a:rPr lang="en-US" altLang="zh-TW" sz="1100" u="none" strike="noStrike" dirty="0">
                          <a:effectLst/>
                          <a:latin typeface="ＭＳ Ｐゴシック" panose="020B0600070205080204" pitchFamily="50" charset="-128"/>
                          <a:ea typeface="ＭＳ Ｐゴシック" panose="020B0600070205080204" pitchFamily="50" charset="-128"/>
                        </a:rPr>
                        <a:t>3</a:t>
                      </a:r>
                      <a:r>
                        <a:rPr lang="zh-TW" altLang="en-US" sz="1100" u="none" strike="noStrike" dirty="0">
                          <a:effectLst/>
                          <a:latin typeface="ＭＳ Ｐゴシック" panose="020B0600070205080204" pitchFamily="50" charset="-128"/>
                          <a:ea typeface="ＭＳ Ｐゴシック" panose="020B0600070205080204" pitchFamily="50" charset="-128"/>
                        </a:rPr>
                        <a:t>時間</a:t>
                      </a:r>
                      <a:r>
                        <a:rPr lang="en-US" altLang="zh-TW" sz="1100" u="none" strike="noStrike" dirty="0">
                          <a:effectLst/>
                          <a:latin typeface="ＭＳ Ｐゴシック" panose="020B0600070205080204" pitchFamily="50" charset="-128"/>
                          <a:ea typeface="ＭＳ Ｐゴシック" panose="020B0600070205080204" pitchFamily="50" charset="-128"/>
                        </a:rPr>
                        <a:t>30</a:t>
                      </a:r>
                      <a:r>
                        <a:rPr lang="zh-TW" altLang="en-US" sz="1100" u="none" strike="noStrike" dirty="0">
                          <a:effectLst/>
                          <a:latin typeface="ＭＳ Ｐゴシック" panose="020B0600070205080204" pitchFamily="50" charset="-128"/>
                          <a:ea typeface="ＭＳ Ｐゴシック" panose="020B0600070205080204" pitchFamily="50" charset="-128"/>
                        </a:rPr>
                        <a:t>分</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DAE5D7"/>
                    </a:solidFill>
                  </a:tcPr>
                </a:tc>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約</a:t>
                      </a:r>
                      <a:r>
                        <a:rPr lang="en-US" altLang="ja-JP" sz="1100" u="none" strike="noStrike" dirty="0">
                          <a:effectLst/>
                          <a:latin typeface="ＭＳ Ｐゴシック" panose="020B0600070205080204" pitchFamily="50" charset="-128"/>
                          <a:ea typeface="ＭＳ Ｐゴシック" panose="020B0600070205080204" pitchFamily="50" charset="-128"/>
                        </a:rPr>
                        <a:t>3</a:t>
                      </a:r>
                      <a:r>
                        <a:rPr lang="ja-JP" altLang="en-US" sz="1100" u="none" strike="noStrike" dirty="0">
                          <a:effectLst/>
                          <a:latin typeface="ＭＳ Ｐゴシック" panose="020B0600070205080204" pitchFamily="50" charset="-128"/>
                          <a:ea typeface="ＭＳ Ｐゴシック" panose="020B0600070205080204" pitchFamily="50" charset="-128"/>
                        </a:rPr>
                        <a:t>時間</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DAE5D7"/>
                    </a:solidFill>
                  </a:tcPr>
                </a:tc>
                <a:tc>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約</a:t>
                      </a:r>
                      <a:r>
                        <a:rPr lang="en-US" altLang="zh-TW" sz="1100" u="none" strike="noStrike" dirty="0">
                          <a:effectLst/>
                          <a:latin typeface="ＭＳ Ｐゴシック" panose="020B0600070205080204" pitchFamily="50" charset="-128"/>
                          <a:ea typeface="ＭＳ Ｐゴシック" panose="020B0600070205080204" pitchFamily="50" charset="-128"/>
                        </a:rPr>
                        <a:t>1</a:t>
                      </a:r>
                      <a:r>
                        <a:rPr lang="zh-TW" altLang="en-US" sz="1100" u="none" strike="noStrike" dirty="0">
                          <a:effectLst/>
                          <a:latin typeface="ＭＳ Ｐゴシック" panose="020B0600070205080204" pitchFamily="50" charset="-128"/>
                          <a:ea typeface="ＭＳ Ｐゴシック" panose="020B0600070205080204" pitchFamily="50" charset="-128"/>
                        </a:rPr>
                        <a:t>時間</a:t>
                      </a:r>
                      <a:r>
                        <a:rPr lang="en-US" altLang="zh-TW" sz="1100" u="none" strike="noStrike" dirty="0">
                          <a:effectLst/>
                          <a:latin typeface="ＭＳ Ｐゴシック" panose="020B0600070205080204" pitchFamily="50" charset="-128"/>
                          <a:ea typeface="ＭＳ Ｐゴシック" panose="020B0600070205080204" pitchFamily="50" charset="-128"/>
                        </a:rPr>
                        <a:t>30</a:t>
                      </a:r>
                      <a:r>
                        <a:rPr lang="zh-TW" altLang="en-US" sz="1100" u="none" strike="noStrike" dirty="0">
                          <a:effectLst/>
                          <a:latin typeface="ＭＳ Ｐゴシック" panose="020B0600070205080204" pitchFamily="50" charset="-128"/>
                          <a:ea typeface="ＭＳ Ｐゴシック" panose="020B0600070205080204" pitchFamily="50" charset="-128"/>
                        </a:rPr>
                        <a:t>分</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DAE5D7"/>
                    </a:solidFill>
                  </a:tcPr>
                </a:tc>
              </a:tr>
              <a:tr h="330144">
                <a:tc gridSpan="2">
                  <a:txBody>
                    <a:bodyPr/>
                    <a:lstStyle/>
                    <a:p>
                      <a:pPr algn="ctr" fontAlgn="ctr"/>
                      <a:r>
                        <a:rPr lang="zh-TW" altLang="en-US" sz="1300" b="0" u="none" strike="noStrike" dirty="0">
                          <a:effectLst/>
                          <a:latin typeface="ＭＳ Ｐゴシック" panose="020B0600070205080204" pitchFamily="50" charset="-128"/>
                          <a:ea typeface="ＭＳ Ｐゴシック" panose="020B0600070205080204" pitchFamily="50" charset="-128"/>
                        </a:rPr>
                        <a:t>検診</a:t>
                      </a:r>
                      <a:r>
                        <a:rPr lang="zh-TW" altLang="en-US" sz="1300" b="0" u="none" strike="noStrike" dirty="0" smtClean="0">
                          <a:effectLst/>
                          <a:latin typeface="ＭＳ Ｐゴシック" panose="020B0600070205080204" pitchFamily="50" charset="-128"/>
                          <a:ea typeface="ＭＳ Ｐゴシック" panose="020B0600070205080204" pitchFamily="50" charset="-128"/>
                        </a:rPr>
                        <a:t>料金</a:t>
                      </a:r>
                      <a:endParaRPr lang="en-US" altLang="zh-TW"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B4CAAE"/>
                    </a:solidFill>
                  </a:tcPr>
                </a:tc>
                <a:tc hMerge="1">
                  <a:txBody>
                    <a:bodyPr/>
                    <a:lstStyle/>
                    <a:p>
                      <a:pPr algn="ctr" fontAlgn="ctr"/>
                      <a:endPar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966" marR="7966" marT="7966" marB="0" anchor="ctr"/>
                </a:tc>
                <a:tc>
                  <a:txBody>
                    <a:bodyPr/>
                    <a:lstStyle/>
                    <a:p>
                      <a:pPr algn="ctr" fontAlgn="ctr"/>
                      <a:r>
                        <a:rPr lang="en-US" altLang="ja-JP" sz="1300" b="0" u="none" strike="noStrike" dirty="0">
                          <a:effectLst/>
                          <a:latin typeface="+mn-ea"/>
                          <a:ea typeface="+mn-ea"/>
                        </a:rPr>
                        <a:t>99,000</a:t>
                      </a:r>
                      <a:r>
                        <a:rPr lang="ja-JP" altLang="en-US" sz="1300" b="0" u="none" strike="noStrike" dirty="0">
                          <a:effectLst/>
                          <a:latin typeface="+mn-ea"/>
                          <a:ea typeface="+mn-ea"/>
                        </a:rPr>
                        <a:t>円</a:t>
                      </a:r>
                      <a:endParaRPr lang="ja-JP" altLang="en-US" sz="1300" b="0" i="0" u="none" strike="noStrike" dirty="0">
                        <a:solidFill>
                          <a:srgbClr val="000000"/>
                        </a:solidFill>
                        <a:effectLst/>
                        <a:latin typeface="+mn-ea"/>
                        <a:ea typeface="+mn-ea"/>
                      </a:endParaRPr>
                    </a:p>
                  </a:txBody>
                  <a:tcPr marL="72000" marR="72000" marT="7966" marB="0" anchor="ctr">
                    <a:solidFill>
                      <a:srgbClr val="B4CAAE"/>
                    </a:solidFill>
                  </a:tcPr>
                </a:tc>
                <a:tc>
                  <a:txBody>
                    <a:bodyPr/>
                    <a:lstStyle/>
                    <a:p>
                      <a:pPr algn="ctr" fontAlgn="ctr"/>
                      <a:r>
                        <a:rPr lang="en-US" altLang="ja-JP" sz="1300" b="0" u="none" strike="noStrike" dirty="0">
                          <a:effectLst/>
                          <a:latin typeface="+mn-ea"/>
                          <a:ea typeface="+mn-ea"/>
                        </a:rPr>
                        <a:t>77,000</a:t>
                      </a:r>
                      <a:r>
                        <a:rPr lang="ja-JP" altLang="en-US" sz="1300" b="0" u="none" strike="noStrike" dirty="0">
                          <a:effectLst/>
                          <a:latin typeface="+mn-ea"/>
                          <a:ea typeface="+mn-ea"/>
                        </a:rPr>
                        <a:t>円</a:t>
                      </a:r>
                      <a:endParaRPr lang="ja-JP" altLang="en-US" sz="1300" b="0" i="0" u="none" strike="noStrike" dirty="0">
                        <a:solidFill>
                          <a:srgbClr val="000000"/>
                        </a:solidFill>
                        <a:effectLst/>
                        <a:latin typeface="+mn-ea"/>
                        <a:ea typeface="+mn-ea"/>
                      </a:endParaRPr>
                    </a:p>
                  </a:txBody>
                  <a:tcPr marL="72000" marR="72000" marT="7966" marB="0" anchor="ctr">
                    <a:solidFill>
                      <a:srgbClr val="B4CAAE"/>
                    </a:solidFill>
                  </a:tcPr>
                </a:tc>
                <a:tc>
                  <a:txBody>
                    <a:bodyPr/>
                    <a:lstStyle/>
                    <a:p>
                      <a:pPr algn="ctr" fontAlgn="ctr"/>
                      <a:r>
                        <a:rPr lang="en-US" altLang="ja-JP" sz="1300" b="0" u="none" strike="noStrike" dirty="0">
                          <a:effectLst/>
                          <a:latin typeface="+mn-ea"/>
                          <a:ea typeface="+mn-ea"/>
                        </a:rPr>
                        <a:t>48,400</a:t>
                      </a:r>
                      <a:r>
                        <a:rPr lang="ja-JP" altLang="en-US" sz="1300" b="0" u="none" strike="noStrike" dirty="0">
                          <a:effectLst/>
                          <a:latin typeface="+mn-ea"/>
                          <a:ea typeface="+mn-ea"/>
                        </a:rPr>
                        <a:t>円</a:t>
                      </a:r>
                      <a:endParaRPr lang="ja-JP" altLang="en-US" sz="1300" b="0" i="0" u="none" strike="noStrike" dirty="0">
                        <a:solidFill>
                          <a:srgbClr val="000000"/>
                        </a:solidFill>
                        <a:effectLst/>
                        <a:latin typeface="+mn-ea"/>
                        <a:ea typeface="+mn-ea"/>
                      </a:endParaRPr>
                    </a:p>
                  </a:txBody>
                  <a:tcPr marL="72000" marR="72000" marT="7966" marB="0" anchor="ctr">
                    <a:solidFill>
                      <a:srgbClr val="B4CAAE"/>
                    </a:solidFill>
                  </a:tcPr>
                </a:tc>
              </a:tr>
              <a:tr h="251814">
                <a:tc gridSpan="2">
                  <a:txBody>
                    <a:bodyPr/>
                    <a:lstStyle/>
                    <a:p>
                      <a:pPr algn="ctr" fontAlgn="ctr"/>
                      <a:r>
                        <a:rPr lang="ja-JP" altLang="en-US" sz="1100" u="none" strike="noStrike" dirty="0">
                          <a:effectLst/>
                          <a:latin typeface="+mn-ea"/>
                          <a:ea typeface="+mn-ea"/>
                        </a:rPr>
                        <a:t>内科・神経学的</a:t>
                      </a:r>
                      <a:r>
                        <a:rPr lang="ja-JP" altLang="en-US" sz="1100" u="none" strike="noStrike" dirty="0" smtClean="0">
                          <a:effectLst/>
                          <a:latin typeface="+mn-ea"/>
                          <a:ea typeface="+mn-ea"/>
                        </a:rPr>
                        <a:t>診察、問診、身体測定</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hMerge="1">
                  <a:txBody>
                    <a:bodyPr/>
                    <a:lstStyle/>
                    <a:p>
                      <a:pPr algn="l" fontAlgn="ctr"/>
                      <a:endParaRPr lang="ja-JP" altLang="en-US" sz="1100" b="0" i="0" u="none" strike="noStrike" dirty="0">
                        <a:solidFill>
                          <a:srgbClr val="000000"/>
                        </a:solidFill>
                        <a:effectLst/>
                        <a:latin typeface="+mn-ea"/>
                        <a:ea typeface="+mn-ea"/>
                      </a:endParaRPr>
                    </a:p>
                  </a:txBody>
                  <a:tcPr marL="36000" marR="7966"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r>
              <a:tr h="391708">
                <a:tc>
                  <a:txBody>
                    <a:bodyPr/>
                    <a:lstStyle/>
                    <a:p>
                      <a:pPr algn="ctr" fontAlgn="ctr"/>
                      <a:r>
                        <a:rPr lang="ja-JP" altLang="en-US" sz="1100" u="none" strike="noStrike" dirty="0" smtClean="0">
                          <a:effectLst/>
                          <a:latin typeface="+mn-ea"/>
                          <a:ea typeface="+mn-ea"/>
                        </a:rPr>
                        <a:t>脳</a:t>
                      </a:r>
                      <a:r>
                        <a:rPr lang="en-US" altLang="ja-JP" sz="1100" u="none" strike="noStrike" dirty="0" smtClean="0">
                          <a:effectLst/>
                          <a:latin typeface="+mn-ea"/>
                          <a:ea typeface="+mn-ea"/>
                        </a:rPr>
                        <a:t>FDG-</a:t>
                      </a:r>
                      <a:r>
                        <a:rPr lang="en-US" sz="1100" u="none" strike="noStrike" dirty="0" smtClean="0">
                          <a:effectLst/>
                          <a:latin typeface="+mn-ea"/>
                          <a:ea typeface="+mn-ea"/>
                        </a:rPr>
                        <a:t>PET</a:t>
                      </a:r>
                      <a:r>
                        <a:rPr lang="ja-JP" altLang="en-US" sz="1100" u="none" strike="noStrike" dirty="0">
                          <a:effectLst/>
                          <a:latin typeface="+mn-ea"/>
                          <a:ea typeface="+mn-ea"/>
                        </a:rPr>
                        <a:t>検査</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l" fontAlgn="ctr"/>
                      <a:r>
                        <a:rPr lang="ja-JP" altLang="en-US" sz="1000" u="none" strike="noStrike" dirty="0" smtClean="0">
                          <a:effectLst/>
                          <a:latin typeface="+mn-ea"/>
                          <a:ea typeface="+mn-ea"/>
                        </a:rPr>
                        <a:t>症状の出現していない早期の認知症を調べる検査</a:t>
                      </a:r>
                      <a:endParaRPr lang="ja-JP" altLang="en-US" sz="10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r>
              <a:tr h="265562">
                <a:tc>
                  <a:txBody>
                    <a:bodyPr/>
                    <a:lstStyle/>
                    <a:p>
                      <a:pPr marL="0" marR="0" lvl="0" indent="0" algn="ctr" defTabSz="755934" rtl="0" eaLnBrk="1" fontAlgn="ctr" latinLnBrk="0" hangingPunct="1">
                        <a:lnSpc>
                          <a:spcPct val="100000"/>
                        </a:lnSpc>
                        <a:spcBef>
                          <a:spcPts val="0"/>
                        </a:spcBef>
                        <a:spcAft>
                          <a:spcPts val="0"/>
                        </a:spcAft>
                        <a:buClrTx/>
                        <a:buSzTx/>
                        <a:buFontTx/>
                        <a:buNone/>
                        <a:tabLst/>
                        <a:defRPr/>
                      </a:pPr>
                      <a:r>
                        <a:rPr lang="zh-TW" altLang="en-US" sz="1100" u="none" strike="noStrike" dirty="0">
                          <a:effectLst/>
                          <a:latin typeface="ＭＳ Ｐゴシック" panose="020B0600070205080204" pitchFamily="50" charset="-128"/>
                          <a:ea typeface="ＭＳ Ｐゴシック" panose="020B0600070205080204" pitchFamily="50" charset="-128"/>
                        </a:rPr>
                        <a:t>頭部</a:t>
                      </a:r>
                      <a:r>
                        <a:rPr lang="en-US" altLang="zh-TW" sz="1100" u="none" strike="noStrike" dirty="0" smtClean="0">
                          <a:effectLst/>
                          <a:latin typeface="ＭＳ Ｐゴシック" panose="020B0600070205080204" pitchFamily="50" charset="-128"/>
                          <a:ea typeface="ＭＳ Ｐゴシック" panose="020B0600070205080204" pitchFamily="50" charset="-128"/>
                        </a:rPr>
                        <a:t>MR</a:t>
                      </a:r>
                      <a:r>
                        <a:rPr lang="en-US" altLang="ja-JP" sz="1100" u="none" strike="noStrike" dirty="0" smtClean="0">
                          <a:effectLst/>
                          <a:latin typeface="ＭＳ Ｐゴシック" panose="020B0600070205080204" pitchFamily="50" charset="-128"/>
                          <a:ea typeface="ＭＳ Ｐゴシック" panose="020B0600070205080204" pitchFamily="50" charset="-128"/>
                        </a:rPr>
                        <a:t>I</a:t>
                      </a:r>
                      <a:r>
                        <a:rPr lang="ja-JP" altLang="en-US" sz="1100" u="none" strike="noStrike" dirty="0" err="1" smtClean="0">
                          <a:effectLst/>
                          <a:latin typeface="ＭＳ Ｐゴシック" panose="020B0600070205080204" pitchFamily="50" charset="-128"/>
                          <a:ea typeface="ＭＳ Ｐゴシック" panose="020B0600070205080204" pitchFamily="50" charset="-128"/>
                        </a:rPr>
                        <a:t>、</a:t>
                      </a:r>
                      <a:r>
                        <a:rPr lang="en-US" altLang="zh-TW" sz="1100" u="none" strike="noStrike" dirty="0" smtClean="0">
                          <a:effectLst/>
                          <a:latin typeface="ＭＳ Ｐゴシック" panose="020B0600070205080204" pitchFamily="50" charset="-128"/>
                          <a:ea typeface="ＭＳ Ｐゴシック" panose="020B0600070205080204" pitchFamily="50" charset="-128"/>
                        </a:rPr>
                        <a:t>MR</a:t>
                      </a:r>
                      <a:r>
                        <a:rPr lang="en-US" altLang="ja-JP" sz="1100" u="none" strike="noStrike" dirty="0" smtClean="0">
                          <a:effectLst/>
                          <a:latin typeface="ＭＳ Ｐゴシック" panose="020B0600070205080204" pitchFamily="50" charset="-128"/>
                          <a:ea typeface="ＭＳ Ｐゴシック" panose="020B0600070205080204" pitchFamily="50" charset="-128"/>
                        </a:rPr>
                        <a:t>A</a:t>
                      </a:r>
                      <a:r>
                        <a:rPr lang="zh-TW" altLang="en-US" sz="1100" u="none" strike="noStrike" dirty="0">
                          <a:effectLst/>
                          <a:latin typeface="ＭＳ Ｐゴシック" panose="020B0600070205080204" pitchFamily="50" charset="-128"/>
                          <a:ea typeface="ＭＳ Ｐゴシック" panose="020B0600070205080204" pitchFamily="50" charset="-128"/>
                        </a:rPr>
                        <a:t>　</a:t>
                      </a:r>
                      <a:r>
                        <a:rPr lang="zh-TW" altLang="en-US" sz="1100" u="none" strike="noStrike" dirty="0">
                          <a:effectLst/>
                          <a:latin typeface="+mn-ea"/>
                          <a:ea typeface="+mn-ea"/>
                        </a:rPr>
                        <a:t>　　　　　</a:t>
                      </a:r>
                      <a:endParaRPr lang="en-US" altLang="zh-TW"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00" dirty="0" smtClean="0">
                          <a:latin typeface="+mn-ea"/>
                          <a:ea typeface="+mn-ea"/>
                        </a:rPr>
                        <a:t>現在の脳の状態を確認</a:t>
                      </a:r>
                      <a:endParaRPr lang="en-US" altLang="ja-JP" sz="1000" dirty="0" smtClean="0">
                        <a:solidFill>
                          <a:schemeClr val="tx1"/>
                        </a:solidFill>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smtClean="0">
                          <a:effectLst/>
                          <a:latin typeface="+mn-ea"/>
                          <a:ea typeface="+mn-ea"/>
                        </a:rPr>
                        <a:t>○ </a:t>
                      </a:r>
                      <a:r>
                        <a:rPr lang="en-US" altLang="ja-JP" sz="800" u="none" strike="noStrike" dirty="0" smtClean="0">
                          <a:effectLst/>
                          <a:latin typeface="+mn-ea"/>
                          <a:ea typeface="+mn-ea"/>
                        </a:rPr>
                        <a:t>※1</a:t>
                      </a:r>
                      <a:endParaRPr lang="ja-JP" altLang="en-US" sz="800" b="0" i="0" u="none" strike="noStrike" dirty="0">
                        <a:solidFill>
                          <a:srgbClr val="000000"/>
                        </a:solidFill>
                        <a:effectLst/>
                        <a:latin typeface="+mn-ea"/>
                        <a:ea typeface="+mn-ea"/>
                      </a:endParaRPr>
                    </a:p>
                  </a:txBody>
                  <a:tcPr marL="72000" marR="72000" marT="7966" marB="0" anchor="ctr">
                    <a:solidFill>
                      <a:srgbClr val="EEF3ED"/>
                    </a:solidFill>
                  </a:tcPr>
                </a:tc>
              </a:tr>
              <a:tr h="430162">
                <a:tc>
                  <a:txBody>
                    <a:bodyPr/>
                    <a:lstStyle/>
                    <a:p>
                      <a:pPr marL="0" marR="0" lvl="0" indent="0" algn="ctr" defTabSz="755934" rtl="0" eaLnBrk="1" fontAlgn="ctr" latinLnBrk="0" hangingPunct="1">
                        <a:lnSpc>
                          <a:spcPct val="100000"/>
                        </a:lnSpc>
                        <a:spcBef>
                          <a:spcPts val="0"/>
                        </a:spcBef>
                        <a:spcAft>
                          <a:spcPts val="0"/>
                        </a:spcAft>
                        <a:buClrTx/>
                        <a:buSzTx/>
                        <a:buFontTx/>
                        <a:buNone/>
                        <a:tabLst/>
                        <a:defRPr/>
                      </a:pPr>
                      <a:r>
                        <a:rPr lang="en-US" altLang="zh-TW" sz="1100" u="none" strike="noStrike" dirty="0" smtClean="0">
                          <a:effectLst/>
                          <a:latin typeface="ＭＳ Ｐゴシック" panose="020B0600070205080204" pitchFamily="50" charset="-128"/>
                          <a:ea typeface="ＭＳ Ｐゴシック" panose="020B0600070205080204" pitchFamily="50" charset="-128"/>
                        </a:rPr>
                        <a:t>VSRAD</a:t>
                      </a:r>
                      <a:r>
                        <a:rPr lang="ja-JP" altLang="en-US" sz="800" u="none" strike="noStrike" dirty="0" smtClean="0">
                          <a:effectLst/>
                          <a:latin typeface="ＭＳ Ｐゴシック" panose="020B0600070205080204" pitchFamily="50" charset="-128"/>
                          <a:ea typeface="ＭＳ Ｐゴシック" panose="020B0600070205080204" pitchFamily="50" charset="-128"/>
                        </a:rPr>
                        <a:t>（ﾌﾞｲｴｽﾗﾄﾞ）</a:t>
                      </a:r>
                      <a:endParaRPr lang="en-US" altLang="zh-TW"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DAE5D7"/>
                    </a:solidFill>
                  </a:tcPr>
                </a:tc>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en-US" altLang="ja-JP" sz="1000" dirty="0" smtClean="0">
                          <a:latin typeface="+mn-ea"/>
                          <a:ea typeface="+mn-ea"/>
                        </a:rPr>
                        <a:t>MRI</a:t>
                      </a:r>
                      <a:r>
                        <a:rPr lang="ja-JP" altLang="en-US" sz="1000" dirty="0" smtClean="0">
                          <a:latin typeface="+mn-ea"/>
                          <a:ea typeface="+mn-ea"/>
                        </a:rPr>
                        <a:t>画像を使用して脳の萎縮度をみる検査</a:t>
                      </a:r>
                      <a:endParaRPr lang="ja-JP" altLang="en-US" sz="1000" dirty="0" smtClean="0">
                        <a:solidFill>
                          <a:schemeClr val="tx1"/>
                        </a:solidFill>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smtClean="0">
                          <a:effectLst/>
                          <a:latin typeface="+mn-ea"/>
                          <a:ea typeface="+mn-ea"/>
                        </a:rPr>
                        <a:t>○ </a:t>
                      </a:r>
                      <a:r>
                        <a:rPr lang="en-US" altLang="ja-JP" sz="800" u="none" strike="noStrike" dirty="0" smtClean="0">
                          <a:effectLst/>
                          <a:latin typeface="+mn-ea"/>
                          <a:ea typeface="+mn-ea"/>
                        </a:rPr>
                        <a:t>※1</a:t>
                      </a:r>
                      <a:endParaRPr lang="ja-JP" altLang="en-US" sz="800" b="0" i="0" u="none" strike="noStrike" dirty="0">
                        <a:solidFill>
                          <a:srgbClr val="000000"/>
                        </a:solidFill>
                        <a:effectLst/>
                        <a:latin typeface="+mn-ea"/>
                        <a:ea typeface="+mn-ea"/>
                      </a:endParaRPr>
                    </a:p>
                  </a:txBody>
                  <a:tcPr marL="72000" marR="72000" marT="7966" marB="0" anchor="ctr">
                    <a:solidFill>
                      <a:srgbClr val="DAE5D7"/>
                    </a:solidFill>
                  </a:tcPr>
                </a:tc>
              </a:tr>
              <a:tr h="412881">
                <a:tc>
                  <a:txBody>
                    <a:bodyPr/>
                    <a:lstStyle/>
                    <a:p>
                      <a:pPr algn="ctr" fontAlgn="ctr"/>
                      <a:r>
                        <a:rPr lang="ja-JP" altLang="en-US" sz="1100" u="none" strike="noStrike" dirty="0" smtClean="0">
                          <a:effectLst/>
                          <a:latin typeface="+mn-ea"/>
                          <a:ea typeface="+mn-ea"/>
                        </a:rPr>
                        <a:t>質問票 </a:t>
                      </a:r>
                      <a:r>
                        <a:rPr lang="en-US" altLang="ja-JP" sz="1100" u="none" strike="noStrike" dirty="0" smtClean="0">
                          <a:effectLst/>
                          <a:latin typeface="+mn-ea"/>
                          <a:ea typeface="+mn-ea"/>
                        </a:rPr>
                        <a:t>GDS(65</a:t>
                      </a:r>
                      <a:r>
                        <a:rPr lang="ja-JP" altLang="en-US" sz="1100" u="none" strike="noStrike" dirty="0" smtClean="0">
                          <a:effectLst/>
                          <a:latin typeface="+mn-ea"/>
                          <a:ea typeface="+mn-ea"/>
                        </a:rPr>
                        <a:t>歳以上</a:t>
                      </a:r>
                      <a:r>
                        <a:rPr lang="en-US" altLang="ja-JP" sz="1100" u="none" strike="noStrike" dirty="0">
                          <a:effectLst/>
                          <a:latin typeface="+mn-ea"/>
                          <a:ea typeface="+mn-ea"/>
                        </a:rPr>
                        <a:t>) </a:t>
                      </a:r>
                      <a:r>
                        <a:rPr lang="en-US" altLang="ja-JP" sz="1100" u="none" strike="noStrike" dirty="0" smtClean="0">
                          <a:effectLst/>
                          <a:latin typeface="+mn-ea"/>
                          <a:ea typeface="+mn-ea"/>
                        </a:rPr>
                        <a:t>or SDS(65</a:t>
                      </a:r>
                      <a:r>
                        <a:rPr lang="ja-JP" altLang="en-US" sz="1100" u="none" strike="noStrike" dirty="0" smtClean="0">
                          <a:effectLst/>
                          <a:latin typeface="+mn-ea"/>
                          <a:ea typeface="+mn-ea"/>
                        </a:rPr>
                        <a:t>歳未満）</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00" dirty="0" smtClean="0">
                          <a:latin typeface="+mn-ea"/>
                          <a:ea typeface="+mn-ea"/>
                        </a:rPr>
                        <a:t>質問票にて、うつ症状の程度を確認</a:t>
                      </a:r>
                      <a:endParaRPr lang="ja-JP" altLang="en-US" sz="1000" dirty="0" smtClean="0">
                        <a:solidFill>
                          <a:schemeClr val="tx1"/>
                        </a:solidFill>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r>
              <a:tr h="457548">
                <a:tc>
                  <a:txBody>
                    <a:bodyPr/>
                    <a:lstStyle/>
                    <a:p>
                      <a:pPr marL="0" marR="0" lvl="0" indent="0" algn="ctr" defTabSz="755934"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mn-ea"/>
                          <a:ea typeface="+mn-ea"/>
                        </a:rPr>
                        <a:t>認知</a:t>
                      </a:r>
                      <a:r>
                        <a:rPr lang="ja-JP" altLang="en-US" sz="1100" u="none" strike="noStrike" dirty="0" smtClean="0">
                          <a:effectLst/>
                          <a:latin typeface="+mn-ea"/>
                          <a:ea typeface="+mn-ea"/>
                        </a:rPr>
                        <a:t>テスト</a:t>
                      </a:r>
                      <a:r>
                        <a:rPr lang="en-US" altLang="ja-JP" sz="1100" u="none" strike="noStrike" dirty="0" err="1" smtClean="0">
                          <a:effectLst/>
                          <a:latin typeface="+mn-ea"/>
                          <a:ea typeface="+mn-ea"/>
                        </a:rPr>
                        <a:t>MoCAJ</a:t>
                      </a:r>
                      <a:endParaRPr lang="en-US" altLang="ja-JP" sz="1100" u="none" strike="noStrike" dirty="0" smtClean="0">
                        <a:effectLst/>
                        <a:latin typeface="+mn-ea"/>
                        <a:ea typeface="+mn-ea"/>
                      </a:endParaRPr>
                    </a:p>
                    <a:p>
                      <a:pPr marL="0" marR="0" lvl="0" indent="0" algn="ctr" defTabSz="755934"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mn-ea"/>
                          <a:ea typeface="+mn-ea"/>
                        </a:rPr>
                        <a:t>　　　　　　　</a:t>
                      </a:r>
                      <a:r>
                        <a:rPr lang="ja-JP" altLang="en-US" sz="800" u="none" strike="noStrike" dirty="0" smtClean="0">
                          <a:effectLst/>
                          <a:latin typeface="ＭＳ Ｐゴシック" panose="020B0600070205080204" pitchFamily="50" charset="-128"/>
                          <a:ea typeface="+mn-ea"/>
                        </a:rPr>
                        <a:t>（ﾓｶｼﾞｪｲ）</a:t>
                      </a:r>
                      <a:endParaRPr lang="en-US" altLang="zh-TW"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DAE5D7"/>
                    </a:solidFill>
                  </a:tcPr>
                </a:tc>
                <a:tc>
                  <a:txBody>
                    <a:bodyPr/>
                    <a:lstStyle/>
                    <a:p>
                      <a:pPr algn="l" fontAlgn="ctr"/>
                      <a:r>
                        <a:rPr lang="ja-JP" altLang="en-US" sz="1000" dirty="0" smtClean="0">
                          <a:latin typeface="+mn-ea"/>
                          <a:ea typeface="+mn-ea"/>
                        </a:rPr>
                        <a:t>質問に回答する形式で軽度の認知機能低下を評価</a:t>
                      </a:r>
                      <a:endParaRPr lang="ja-JP" altLang="en-US" sz="10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r>
              <a:tr h="391708">
                <a:tc>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認知機能</a:t>
                      </a:r>
                      <a:r>
                        <a:rPr lang="zh-TW" altLang="en-US" sz="1100" u="none" strike="noStrike" dirty="0" smtClean="0">
                          <a:effectLst/>
                          <a:latin typeface="ＭＳ Ｐゴシック" panose="020B0600070205080204" pitchFamily="50" charset="-128"/>
                          <a:ea typeface="ＭＳ Ｐゴシック" panose="020B0600070205080204" pitchFamily="50" charset="-128"/>
                        </a:rPr>
                        <a:t>検査</a:t>
                      </a:r>
                      <a:r>
                        <a:rPr lang="en-US" altLang="zh-TW" sz="1100" u="none" strike="noStrike" dirty="0" smtClean="0">
                          <a:effectLst/>
                          <a:latin typeface="ＭＳ Ｐゴシック" panose="020B0600070205080204" pitchFamily="50" charset="-128"/>
                          <a:ea typeface="ＭＳ Ｐゴシック" panose="020B0600070205080204" pitchFamily="50" charset="-128"/>
                        </a:rPr>
                        <a:t>CADi2</a:t>
                      </a:r>
                      <a:br>
                        <a:rPr lang="en-US" altLang="zh-TW" sz="1100" u="none" strike="noStrike" dirty="0" smtClean="0">
                          <a:effectLst/>
                          <a:latin typeface="ＭＳ Ｐゴシック" panose="020B0600070205080204" pitchFamily="50" charset="-128"/>
                          <a:ea typeface="ＭＳ Ｐゴシック" panose="020B0600070205080204" pitchFamily="50" charset="-128"/>
                        </a:rPr>
                      </a:br>
                      <a:r>
                        <a:rPr lang="ja-JP" altLang="en-US" sz="1100" u="none" strike="noStrike" dirty="0" smtClean="0">
                          <a:effectLst/>
                          <a:latin typeface="ＭＳ Ｐゴシック" panose="020B0600070205080204" pitchFamily="50" charset="-128"/>
                          <a:ea typeface="ＭＳ Ｐゴシック" panose="020B0600070205080204" pitchFamily="50" charset="-128"/>
                        </a:rPr>
                        <a:t>　　　　　　　　　</a:t>
                      </a:r>
                      <a:r>
                        <a:rPr lang="en-US" altLang="ja-JP" sz="800" u="none" strike="noStrike" dirty="0" smtClean="0">
                          <a:effectLst/>
                          <a:latin typeface="ＭＳ Ｐゴシック" panose="020B0600070205080204" pitchFamily="50" charset="-128"/>
                          <a:ea typeface="ＭＳ Ｐゴシック" panose="020B0600070205080204" pitchFamily="50" charset="-128"/>
                        </a:rPr>
                        <a:t>(</a:t>
                      </a:r>
                      <a:r>
                        <a:rPr lang="ja-JP" altLang="en-US" sz="800" u="none" strike="noStrike" dirty="0" smtClean="0">
                          <a:effectLst/>
                          <a:latin typeface="ＭＳ Ｐゴシック" panose="020B0600070205080204" pitchFamily="50" charset="-128"/>
                          <a:ea typeface="ＭＳ Ｐゴシック" panose="020B0600070205080204" pitchFamily="50" charset="-128"/>
                        </a:rPr>
                        <a:t>ｷｬﾃﾞｨﾂｰ</a:t>
                      </a:r>
                      <a:r>
                        <a:rPr lang="en-US" altLang="ja-JP" sz="800" u="none" strike="noStrike" dirty="0" smtClean="0">
                          <a:effectLst/>
                          <a:latin typeface="ＭＳ Ｐゴシック" panose="020B0600070205080204" pitchFamily="50" charset="-128"/>
                          <a:ea typeface="ＭＳ Ｐゴシック" panose="020B0600070205080204" pitchFamily="50" charset="-128"/>
                        </a:rPr>
                        <a:t>)</a:t>
                      </a:r>
                      <a:endParaRPr lang="en-US" altLang="zh-TW"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EEF3ED"/>
                    </a:solidFill>
                  </a:tcPr>
                </a:tc>
                <a:tc>
                  <a:txBody>
                    <a:bodyPr/>
                    <a:lstStyle/>
                    <a:p>
                      <a:pPr algn="l" fontAlgn="ctr"/>
                      <a:r>
                        <a:rPr lang="en-US" altLang="ja-JP" sz="1000" u="none" strike="noStrike" dirty="0" err="1" smtClean="0">
                          <a:effectLst/>
                          <a:latin typeface="+mn-ea"/>
                          <a:ea typeface="+mn-ea"/>
                        </a:rPr>
                        <a:t>iPAD</a:t>
                      </a:r>
                      <a:r>
                        <a:rPr lang="ja-JP" altLang="en-US" sz="1000" u="none" strike="noStrike" dirty="0" smtClean="0">
                          <a:effectLst/>
                          <a:latin typeface="+mn-ea"/>
                          <a:ea typeface="+mn-ea"/>
                        </a:rPr>
                        <a:t>を使用し記憶や図形などの認知力を調べる</a:t>
                      </a:r>
                      <a:endParaRPr lang="en-US" altLang="zh-TW" sz="10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en-US" altLang="ja-JP" sz="1100" u="none" strike="noStrike" dirty="0" smtClean="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EEF3ED"/>
                    </a:solidFill>
                  </a:tcPr>
                </a:tc>
              </a:tr>
              <a:tr h="404265">
                <a:tc>
                  <a:txBody>
                    <a:bodyPr/>
                    <a:lstStyle/>
                    <a:p>
                      <a:pPr algn="ctr" fontAlgn="ctr"/>
                      <a:r>
                        <a:rPr lang="ja-JP" altLang="en-US" sz="1100" u="none" strike="noStrike" dirty="0">
                          <a:effectLst/>
                          <a:latin typeface="+mn-ea"/>
                          <a:ea typeface="+mn-ea"/>
                        </a:rPr>
                        <a:t>脳の健康度チェック　</a:t>
                      </a:r>
                      <a:endParaRPr lang="en-US" altLang="ja-JP" sz="1100" u="none" strike="noStrike" dirty="0" smtClean="0">
                        <a:effectLst/>
                        <a:latin typeface="+mn-ea"/>
                        <a:ea typeface="+mn-ea"/>
                      </a:endParaRPr>
                    </a:p>
                    <a:p>
                      <a:pPr algn="ctr" fontAlgn="ctr"/>
                      <a:r>
                        <a:rPr lang="ja-JP" altLang="en-US" sz="1100" u="none" strike="noStrike" dirty="0" smtClean="0">
                          <a:effectLst/>
                          <a:latin typeface="+mn-ea"/>
                          <a:ea typeface="+mn-ea"/>
                        </a:rPr>
                        <a:t>のう</a:t>
                      </a:r>
                      <a:r>
                        <a:rPr lang="en-US" altLang="ja-JP" sz="1100" u="none" strike="noStrike" dirty="0" smtClean="0">
                          <a:effectLst/>
                          <a:latin typeface="+mn-ea"/>
                          <a:ea typeface="+mn-ea"/>
                        </a:rPr>
                        <a:t>KNOW</a:t>
                      </a:r>
                      <a:r>
                        <a:rPr lang="ja-JP" altLang="en-US" sz="800" u="none" strike="noStrike" dirty="0" smtClean="0">
                          <a:effectLst/>
                          <a:latin typeface="+mn-ea"/>
                          <a:ea typeface="+mn-ea"/>
                        </a:rPr>
                        <a:t>（ﾉｳ）</a:t>
                      </a:r>
                      <a:endParaRPr lang="ja-JP" altLang="en-US" sz="8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ja-JP" altLang="en-US" sz="1000" dirty="0" smtClean="0">
                          <a:latin typeface="+mn-ea"/>
                          <a:ea typeface="+mn-ea"/>
                        </a:rPr>
                        <a:t>ご自宅の</a:t>
                      </a:r>
                      <a:r>
                        <a:rPr lang="en-US" altLang="ja-JP" sz="1000" dirty="0" smtClean="0">
                          <a:latin typeface="+mn-ea"/>
                          <a:ea typeface="+mn-ea"/>
                        </a:rPr>
                        <a:t>PC</a:t>
                      </a:r>
                      <a:r>
                        <a:rPr lang="ja-JP" altLang="en-US" sz="1000" dirty="0" smtClean="0">
                          <a:latin typeface="+mn-ea"/>
                          <a:ea typeface="+mn-ea"/>
                        </a:rPr>
                        <a:t>やスマホで脳の健康度をチェック</a:t>
                      </a:r>
                      <a:endParaRPr lang="en-US" altLang="ja-JP" sz="1000" dirty="0" smtClean="0">
                        <a:solidFill>
                          <a:schemeClr val="tx1"/>
                        </a:solidFill>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DAE5D7"/>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DAE5D7"/>
                    </a:solidFill>
                  </a:tcPr>
                </a:tc>
              </a:tr>
              <a:tr h="468554">
                <a:tc>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血液検査</a:t>
                      </a:r>
                      <a:r>
                        <a:rPr lang="en-US" altLang="zh-TW" sz="1100" u="none" strike="noStrike" dirty="0">
                          <a:effectLst/>
                          <a:latin typeface="ＭＳ Ｐゴシック" panose="020B0600070205080204" pitchFamily="50" charset="-128"/>
                          <a:ea typeface="ＭＳ Ｐゴシック" panose="020B0600070205080204" pitchFamily="50" charset="-128"/>
                        </a:rPr>
                        <a:t>33</a:t>
                      </a:r>
                      <a:r>
                        <a:rPr lang="zh-TW" altLang="en-US" sz="1100" u="none" strike="noStrike" dirty="0">
                          <a:effectLst/>
                          <a:latin typeface="ＭＳ Ｐゴシック" panose="020B0600070205080204" pitchFamily="50" charset="-128"/>
                          <a:ea typeface="ＭＳ Ｐゴシック" panose="020B0600070205080204" pitchFamily="50" charset="-128"/>
                        </a:rPr>
                        <a:t>項目</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7966" marB="0" anchor="ctr">
                    <a:solidFill>
                      <a:srgbClr val="EEF3ED"/>
                    </a:solidFill>
                  </a:tcPr>
                </a:tc>
                <a:tc>
                  <a:txBody>
                    <a:bodyPr/>
                    <a:lstStyle/>
                    <a:p>
                      <a:pPr algn="l" fontAlgn="ctr">
                        <a:lnSpc>
                          <a:spcPts val="1000"/>
                        </a:lnSpc>
                      </a:pPr>
                      <a:r>
                        <a:rPr lang="ja-JP" altLang="en-US" sz="1000" dirty="0" smtClean="0">
                          <a:latin typeface="+mn-ea"/>
                          <a:ea typeface="+mn-ea"/>
                        </a:rPr>
                        <a:t>血液</a:t>
                      </a:r>
                      <a:r>
                        <a:rPr lang="en-US" altLang="ja-JP" sz="1000" dirty="0" smtClean="0">
                          <a:latin typeface="+mn-ea"/>
                          <a:ea typeface="+mn-ea"/>
                        </a:rPr>
                        <a:t>33</a:t>
                      </a:r>
                      <a:r>
                        <a:rPr lang="ja-JP" altLang="en-US" sz="1000" dirty="0" smtClean="0">
                          <a:latin typeface="+mn-ea"/>
                          <a:ea typeface="+mn-ea"/>
                        </a:rPr>
                        <a:t>項目で認知症の原因になる内科的な病気の可能性を調べる</a:t>
                      </a:r>
                      <a:endParaRPr lang="zh-TW" altLang="en-US" sz="10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en-US" altLang="ja-JP" sz="110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72000" marR="72000" marT="7966" marB="0" anchor="ctr">
                    <a:solidFill>
                      <a:srgbClr val="EEF3ED"/>
                    </a:solidFill>
                  </a:tcPr>
                </a:tc>
                <a:tc>
                  <a:txBody>
                    <a:bodyPr/>
                    <a:lstStyle/>
                    <a:p>
                      <a:pPr algn="ctr" fontAlgn="ctr"/>
                      <a:r>
                        <a:rPr lang="ja-JP" altLang="en-US" sz="1100" u="none" strike="noStrike" dirty="0">
                          <a:effectLst/>
                          <a:latin typeface="+mn-ea"/>
                          <a:ea typeface="+mn-ea"/>
                        </a:rPr>
                        <a:t>○</a:t>
                      </a:r>
                      <a:endParaRPr lang="ja-JP" altLang="en-US" sz="1100" b="0" i="0" u="none" strike="noStrike" dirty="0">
                        <a:solidFill>
                          <a:srgbClr val="000000"/>
                        </a:solidFill>
                        <a:effectLst/>
                        <a:latin typeface="+mn-ea"/>
                        <a:ea typeface="+mn-ea"/>
                      </a:endParaRPr>
                    </a:p>
                  </a:txBody>
                  <a:tcPr marL="72000" marR="72000" marT="7966" marB="0" anchor="ctr">
                    <a:solidFill>
                      <a:srgbClr val="EEF3ED"/>
                    </a:solidFill>
                  </a:tcPr>
                </a:tc>
              </a:tr>
            </a:tbl>
          </a:graphicData>
        </a:graphic>
      </p:graphicFrame>
      <p:sp>
        <p:nvSpPr>
          <p:cNvPr id="31" name="正方形/長方形 30"/>
          <p:cNvSpPr>
            <a:spLocks noChangeAspect="1"/>
          </p:cNvSpPr>
          <p:nvPr/>
        </p:nvSpPr>
        <p:spPr>
          <a:xfrm>
            <a:off x="452209" y="799456"/>
            <a:ext cx="6677500" cy="296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dist">
              <a:lnSpc>
                <a:spcPts val="1700"/>
              </a:lnSpc>
            </a:pPr>
            <a:r>
              <a:rPr lang="ja-JP" altLang="en-US" sz="1300" dirty="0">
                <a:ln w="1270">
                  <a:noFill/>
                  <a:miter lim="800000"/>
                </a:ln>
                <a:solidFill>
                  <a:schemeClr val="tx1"/>
                </a:solidFill>
              </a:rPr>
              <a:t>認知症は、早期に発見・対応することで、症状を遅らせたり進行を防いだりすることができます</a:t>
            </a:r>
          </a:p>
        </p:txBody>
      </p:sp>
      <p:sp>
        <p:nvSpPr>
          <p:cNvPr id="37" name="雲 36"/>
          <p:cNvSpPr/>
          <p:nvPr/>
        </p:nvSpPr>
        <p:spPr>
          <a:xfrm>
            <a:off x="431707" y="1089092"/>
            <a:ext cx="1406649" cy="727622"/>
          </a:xfrm>
          <a:prstGeom prst="cloud">
            <a:avLst/>
          </a:prstGeom>
          <a:ln>
            <a:solidFill>
              <a:schemeClr val="tx2">
                <a:lumMod val="40000"/>
                <a:lumOff val="60000"/>
              </a:schemeClr>
            </a:solidFill>
          </a:ln>
        </p:spPr>
        <p:style>
          <a:lnRef idx="2">
            <a:schemeClr val="accent5"/>
          </a:lnRef>
          <a:fillRef idx="1">
            <a:schemeClr val="lt1"/>
          </a:fillRef>
          <a:effectRef idx="0">
            <a:schemeClr val="accent5"/>
          </a:effectRef>
          <a:fontRef idx="minor">
            <a:schemeClr val="dk1"/>
          </a:fontRef>
        </p:style>
        <p:txBody>
          <a:bodyPr lIns="0" tIns="36000" rIns="0" bIns="36000" rtlCol="0" anchor="ctr"/>
          <a:lstStyle/>
          <a:p>
            <a:pPr algn="ctr"/>
            <a:r>
              <a:rPr lang="ja-JP" altLang="en-US" sz="1100" dirty="0"/>
              <a:t>早期の段階で調べたい</a:t>
            </a:r>
          </a:p>
        </p:txBody>
      </p:sp>
      <p:sp>
        <p:nvSpPr>
          <p:cNvPr id="41" name="フレーム 40"/>
          <p:cNvSpPr>
            <a:spLocks noChangeAspect="1"/>
          </p:cNvSpPr>
          <p:nvPr/>
        </p:nvSpPr>
        <p:spPr>
          <a:xfrm>
            <a:off x="276845" y="2577643"/>
            <a:ext cx="1304166" cy="400242"/>
          </a:xfrm>
          <a:prstGeom prst="frame">
            <a:avLst>
              <a:gd name="adj1" fmla="val 5155"/>
            </a:avLst>
          </a:prstGeom>
          <a:pattFill prst="wd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ts val="1700"/>
              </a:lnSpc>
            </a:pPr>
            <a:r>
              <a:rPr lang="ja-JP" altLang="en-US" sz="1500" b="1" dirty="0">
                <a:solidFill>
                  <a:schemeClr val="accent2">
                    <a:lumMod val="50000"/>
                  </a:schemeClr>
                </a:solidFill>
              </a:rPr>
              <a:t>認知症コース</a:t>
            </a:r>
          </a:p>
        </p:txBody>
      </p:sp>
      <p:sp>
        <p:nvSpPr>
          <p:cNvPr id="23" name="テキスト ボックス 22"/>
          <p:cNvSpPr txBox="1"/>
          <p:nvPr/>
        </p:nvSpPr>
        <p:spPr>
          <a:xfrm>
            <a:off x="234555" y="8788188"/>
            <a:ext cx="7146993" cy="253916"/>
          </a:xfrm>
          <a:prstGeom prst="rect">
            <a:avLst/>
          </a:prstGeom>
          <a:noFill/>
        </p:spPr>
        <p:txBody>
          <a:bodyPr wrap="square" rtlCol="0" anchor="t">
            <a:spAutoFit/>
          </a:bodyPr>
          <a:lstStyle/>
          <a:p>
            <a:r>
              <a:rPr lang="en-US" altLang="ja-JP" sz="1050" dirty="0">
                <a:latin typeface="ＭＳ Ｐゴシック" panose="020B0600070205080204" pitchFamily="50" charset="-128"/>
                <a:ea typeface="ＭＳ Ｐゴシック" panose="020B0600070205080204" pitchFamily="50" charset="-128"/>
              </a:rPr>
              <a:t>※1 </a:t>
            </a:r>
            <a:r>
              <a:rPr lang="ja-JP" altLang="en-US" sz="1050" dirty="0">
                <a:latin typeface="ＭＳ Ｐゴシック" panose="020B0600070205080204" pitchFamily="50" charset="-128"/>
                <a:ea typeface="ＭＳ Ｐゴシック" panose="020B0600070205080204" pitchFamily="50" charset="-128"/>
              </a:rPr>
              <a:t>頭部</a:t>
            </a:r>
            <a:r>
              <a:rPr lang="en-US" altLang="ja-JP" sz="1050" dirty="0">
                <a:latin typeface="ＭＳ Ｐゴシック" panose="020B0600070205080204" pitchFamily="50" charset="-128"/>
                <a:ea typeface="ＭＳ Ｐゴシック" panose="020B0600070205080204" pitchFamily="50" charset="-128"/>
              </a:rPr>
              <a:t>MRI</a:t>
            </a:r>
            <a:r>
              <a:rPr lang="ja-JP" altLang="en-US" sz="1050" dirty="0">
                <a:latin typeface="ＭＳ Ｐゴシック" panose="020B0600070205080204" pitchFamily="50" charset="-128"/>
                <a:ea typeface="ＭＳ Ｐゴシック" panose="020B0600070205080204" pitchFamily="50" charset="-128"/>
              </a:rPr>
              <a:t>・</a:t>
            </a:r>
            <a:r>
              <a:rPr lang="en-US" altLang="ja-JP" sz="1050" dirty="0">
                <a:latin typeface="ＭＳ Ｐゴシック" panose="020B0600070205080204" pitchFamily="50" charset="-128"/>
                <a:ea typeface="ＭＳ Ｐゴシック" panose="020B0600070205080204" pitchFamily="50" charset="-128"/>
              </a:rPr>
              <a:t>MRA</a:t>
            </a:r>
            <a:r>
              <a:rPr lang="ja-JP" altLang="en-US" sz="1050" dirty="0" err="1">
                <a:latin typeface="ＭＳ Ｐゴシック" panose="020B0600070205080204" pitchFamily="50" charset="-128"/>
                <a:ea typeface="ＭＳ Ｐゴシック" panose="020B0600070205080204" pitchFamily="50" charset="-128"/>
              </a:rPr>
              <a:t>と</a:t>
            </a:r>
            <a:r>
              <a:rPr lang="en-US" altLang="ja-JP" sz="1050" dirty="0">
                <a:latin typeface="ＭＳ Ｐゴシック" panose="020B0600070205080204" pitchFamily="50" charset="-128"/>
                <a:ea typeface="ＭＳ Ｐゴシック" panose="020B0600070205080204" pitchFamily="50" charset="-128"/>
              </a:rPr>
              <a:t>VSRAD</a:t>
            </a:r>
            <a:r>
              <a:rPr lang="ja-JP" altLang="en-US" sz="1050" dirty="0">
                <a:latin typeface="ＭＳ Ｐゴシック" panose="020B0600070205080204" pitchFamily="50" charset="-128"/>
                <a:ea typeface="ＭＳ Ｐゴシック" panose="020B0600070205080204" pitchFamily="50" charset="-128"/>
              </a:rPr>
              <a:t>を除いた認知症ドック</a:t>
            </a:r>
            <a:r>
              <a:rPr lang="en-US" altLang="ja-JP" sz="1050" dirty="0">
                <a:latin typeface="ＭＳ Ｐゴシック" panose="020B0600070205080204" pitchFamily="50" charset="-128"/>
                <a:ea typeface="ＭＳ Ｐゴシック" panose="020B0600070205080204" pitchFamily="50" charset="-128"/>
              </a:rPr>
              <a:t>22,000</a:t>
            </a:r>
            <a:r>
              <a:rPr lang="ja-JP" altLang="en-US" sz="1050" dirty="0">
                <a:latin typeface="ＭＳ Ｐゴシック" panose="020B0600070205080204" pitchFamily="50" charset="-128"/>
                <a:ea typeface="ＭＳ Ｐゴシック" panose="020B0600070205080204" pitchFamily="50" charset="-128"/>
              </a:rPr>
              <a:t>円（税込）もご案内できます。　　　</a:t>
            </a: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r>
              <a:rPr lang="ja-JP" altLang="en-US" sz="800" dirty="0" smtClean="0">
                <a:latin typeface="+mn-ea"/>
              </a:rPr>
              <a:t> </a:t>
            </a:r>
            <a:r>
              <a:rPr lang="ja-JP" altLang="en-US" sz="800" dirty="0">
                <a:latin typeface="+mn-ea"/>
              </a:rPr>
              <a:t>全て税込表示</a:t>
            </a:r>
            <a:endParaRPr lang="en-US" altLang="ja-JP" sz="800" dirty="0">
              <a:latin typeface="+mn-ea"/>
            </a:endParaRPr>
          </a:p>
        </p:txBody>
      </p:sp>
      <p:sp>
        <p:nvSpPr>
          <p:cNvPr id="43" name="フレーム 42"/>
          <p:cNvSpPr>
            <a:spLocks noChangeAspect="1"/>
          </p:cNvSpPr>
          <p:nvPr/>
        </p:nvSpPr>
        <p:spPr>
          <a:xfrm>
            <a:off x="154234" y="2252427"/>
            <a:ext cx="1279927" cy="400242"/>
          </a:xfrm>
          <a:prstGeom prst="frame">
            <a:avLst>
              <a:gd name="adj1" fmla="val 51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rtlCol="0" anchor="ctr"/>
          <a:lstStyle/>
          <a:p>
            <a:pPr algn="ctr">
              <a:lnSpc>
                <a:spcPts val="1700"/>
              </a:lnSpc>
            </a:pPr>
            <a:r>
              <a:rPr lang="ja-JP" altLang="en-US" sz="1400" b="1" dirty="0">
                <a:solidFill>
                  <a:schemeClr val="accent2">
                    <a:lumMod val="50000"/>
                  </a:schemeClr>
                </a:solidFill>
              </a:rPr>
              <a:t>専門医監修</a:t>
            </a:r>
          </a:p>
        </p:txBody>
      </p:sp>
      <p:sp>
        <p:nvSpPr>
          <p:cNvPr id="46" name="フレーム 45"/>
          <p:cNvSpPr>
            <a:spLocks noChangeAspect="1"/>
          </p:cNvSpPr>
          <p:nvPr/>
        </p:nvSpPr>
        <p:spPr>
          <a:xfrm>
            <a:off x="1483792" y="2257073"/>
            <a:ext cx="4101734" cy="907903"/>
          </a:xfrm>
          <a:prstGeom prst="frame">
            <a:avLst>
              <a:gd name="adj1" fmla="val 51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rtlCol="0" anchor="ctr"/>
          <a:lstStyle/>
          <a:p>
            <a:pPr>
              <a:lnSpc>
                <a:spcPts val="1500"/>
              </a:lnSpc>
            </a:pPr>
            <a:r>
              <a:rPr lang="ja-JP" altLang="en-US" sz="1050" dirty="0">
                <a:solidFill>
                  <a:schemeClr val="tx1">
                    <a:lumMod val="95000"/>
                    <a:lumOff val="5000"/>
                  </a:schemeClr>
                </a:solidFill>
              </a:rPr>
              <a:t>当院オリジナル</a:t>
            </a:r>
            <a:r>
              <a:rPr lang="ja-JP" altLang="en-US" sz="1050" dirty="0" smtClean="0">
                <a:solidFill>
                  <a:schemeClr val="tx1">
                    <a:lumMod val="95000"/>
                    <a:lumOff val="5000"/>
                  </a:schemeClr>
                </a:solidFill>
              </a:rPr>
              <a:t>の検査項目</a:t>
            </a:r>
            <a:r>
              <a:rPr lang="ja-JP" altLang="en-US" sz="1050" dirty="0">
                <a:solidFill>
                  <a:schemeClr val="tx1">
                    <a:lumMod val="95000"/>
                    <a:lumOff val="5000"/>
                  </a:schemeClr>
                </a:solidFill>
              </a:rPr>
              <a:t>です。認知症が</a:t>
            </a:r>
            <a:r>
              <a:rPr lang="ja-JP" altLang="en-US" sz="1050" dirty="0" smtClean="0">
                <a:solidFill>
                  <a:schemeClr val="tx1">
                    <a:lumMod val="95000"/>
                    <a:lumOff val="5000"/>
                  </a:schemeClr>
                </a:solidFill>
              </a:rPr>
              <a:t>疑われた</a:t>
            </a:r>
            <a:r>
              <a:rPr lang="ja-JP" altLang="en-US" sz="1050" dirty="0">
                <a:solidFill>
                  <a:schemeClr val="tx1">
                    <a:lumMod val="95000"/>
                    <a:lumOff val="5000"/>
                  </a:schemeClr>
                </a:solidFill>
              </a:rPr>
              <a:t>場合</a:t>
            </a:r>
            <a:r>
              <a:rPr lang="ja-JP" altLang="en-US" sz="1050" dirty="0" smtClean="0">
                <a:solidFill>
                  <a:schemeClr val="tx1">
                    <a:lumMod val="95000"/>
                    <a:lumOff val="5000"/>
                  </a:schemeClr>
                </a:solidFill>
              </a:rPr>
              <a:t>、適切</a:t>
            </a:r>
            <a:r>
              <a:rPr lang="ja-JP" altLang="en-US" sz="1050" dirty="0">
                <a:solidFill>
                  <a:schemeClr val="tx1">
                    <a:lumMod val="95000"/>
                    <a:lumOff val="5000"/>
                  </a:schemeClr>
                </a:solidFill>
              </a:rPr>
              <a:t>な医療機関をご紹介いたします</a:t>
            </a:r>
            <a:r>
              <a:rPr lang="ja-JP" altLang="en-US" sz="1050" dirty="0" smtClean="0">
                <a:solidFill>
                  <a:schemeClr val="tx1">
                    <a:lumMod val="95000"/>
                    <a:lumOff val="5000"/>
                  </a:schemeClr>
                </a:solidFill>
              </a:rPr>
              <a:t>。東北大学病院や同グループの仙台すこやかクリニックもの忘れ外来等へのご紹介実績があります。</a:t>
            </a:r>
            <a:endParaRPr lang="ja-JP" altLang="en-US" sz="1050" dirty="0">
              <a:solidFill>
                <a:schemeClr val="tx1">
                  <a:lumMod val="95000"/>
                  <a:lumOff val="5000"/>
                </a:schemeClr>
              </a:solidFill>
            </a:endParaRPr>
          </a:p>
        </p:txBody>
      </p:sp>
      <p:sp>
        <p:nvSpPr>
          <p:cNvPr id="25" name="雲 24"/>
          <p:cNvSpPr/>
          <p:nvPr/>
        </p:nvSpPr>
        <p:spPr>
          <a:xfrm>
            <a:off x="3671994" y="1237789"/>
            <a:ext cx="1652613" cy="995843"/>
          </a:xfrm>
          <a:prstGeom prst="cloud">
            <a:avLst/>
          </a:prstGeom>
          <a:ln>
            <a:solidFill>
              <a:schemeClr val="tx2">
                <a:lumMod val="40000"/>
                <a:lumOff val="60000"/>
              </a:schemeClr>
            </a:solidFill>
          </a:ln>
        </p:spPr>
        <p:style>
          <a:lnRef idx="2">
            <a:schemeClr val="accent5"/>
          </a:lnRef>
          <a:fillRef idx="1">
            <a:schemeClr val="lt1"/>
          </a:fillRef>
          <a:effectRef idx="0">
            <a:schemeClr val="accent5"/>
          </a:effectRef>
          <a:fontRef idx="minor">
            <a:schemeClr val="dk1"/>
          </a:fontRef>
        </p:style>
        <p:txBody>
          <a:bodyPr lIns="36000" tIns="36000" rIns="0" bIns="36000" rtlCol="0" anchor="ctr"/>
          <a:lstStyle/>
          <a:p>
            <a:pPr algn="ctr"/>
            <a:r>
              <a:rPr lang="ja-JP" altLang="en-US" sz="1100" dirty="0"/>
              <a:t>検査後のフォローまでしてくれると安心</a:t>
            </a:r>
          </a:p>
        </p:txBody>
      </p:sp>
      <p:sp>
        <p:nvSpPr>
          <p:cNvPr id="2" name="角丸四角形吹き出し 1"/>
          <p:cNvSpPr/>
          <p:nvPr/>
        </p:nvSpPr>
        <p:spPr>
          <a:xfrm>
            <a:off x="4800266" y="9152418"/>
            <a:ext cx="1562100" cy="535115"/>
          </a:xfrm>
          <a:prstGeom prst="wedgeRoundRectCallout">
            <a:avLst>
              <a:gd name="adj1" fmla="val 56865"/>
              <a:gd name="adj2" fmla="val 5272"/>
              <a:gd name="adj3" fmla="val 16667"/>
            </a:avLst>
          </a:prstGeom>
          <a:solidFill>
            <a:schemeClr val="bg1"/>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kumimoji="1" lang="ja-JP" altLang="en-US" sz="1000" dirty="0" smtClean="0">
                <a:solidFill>
                  <a:schemeClr val="tx1"/>
                </a:solidFill>
              </a:rPr>
              <a:t>コース選び</a:t>
            </a:r>
            <a:r>
              <a:rPr lang="ja-JP" altLang="en-US" sz="1000" dirty="0">
                <a:solidFill>
                  <a:schemeClr val="tx1"/>
                </a:solidFill>
              </a:rPr>
              <a:t>に</a:t>
            </a:r>
            <a:r>
              <a:rPr kumimoji="1" lang="ja-JP" altLang="en-US" sz="1000" dirty="0" smtClean="0">
                <a:solidFill>
                  <a:schemeClr val="tx1"/>
                </a:solidFill>
              </a:rPr>
              <a:t>迷った</a:t>
            </a:r>
            <a:r>
              <a:rPr lang="ja-JP" altLang="en-US" sz="1000" dirty="0">
                <a:solidFill>
                  <a:schemeClr val="tx1"/>
                </a:solidFill>
              </a:rPr>
              <a:t>時</a:t>
            </a:r>
            <a:r>
              <a:rPr lang="ja-JP" altLang="en-US" sz="1000" dirty="0" smtClean="0">
                <a:solidFill>
                  <a:schemeClr val="tx1"/>
                </a:solidFill>
              </a:rPr>
              <a:t>は</a:t>
            </a:r>
            <a:r>
              <a:rPr kumimoji="1" lang="ja-JP" altLang="en-US" sz="1000" dirty="0" smtClean="0">
                <a:solidFill>
                  <a:schemeClr val="tx1"/>
                </a:solidFill>
              </a:rPr>
              <a:t>お気軽にご相談ください。</a:t>
            </a:r>
            <a:endParaRPr kumimoji="1" lang="ja-JP" altLang="en-US" sz="1000" dirty="0">
              <a:solidFill>
                <a:schemeClr val="tx1"/>
              </a:solidFill>
            </a:endParaRPr>
          </a:p>
        </p:txBody>
      </p:sp>
      <p:sp>
        <p:nvSpPr>
          <p:cNvPr id="29" name="正方形/長方形 28"/>
          <p:cNvSpPr/>
          <p:nvPr/>
        </p:nvSpPr>
        <p:spPr>
          <a:xfrm>
            <a:off x="671529" y="9052852"/>
            <a:ext cx="4012056" cy="708969"/>
          </a:xfrm>
          <a:prstGeom prst="rect">
            <a:avLst/>
          </a:prstGeom>
          <a:pattFill prst="pct30">
            <a:fgClr>
              <a:srgbClr val="DE8D50"/>
            </a:fgClr>
            <a:bgClr>
              <a:srgbClr val="F5F2F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lstStyle/>
          <a:p>
            <a:pPr>
              <a:lnSpc>
                <a:spcPts val="1700"/>
              </a:lnSpc>
            </a:pPr>
            <a:r>
              <a:rPr lang="ja-JP" altLang="en-US" sz="1050" dirty="0" smtClean="0">
                <a:solidFill>
                  <a:schemeClr val="tx1"/>
                </a:solidFill>
                <a:latin typeface="+mn-ea"/>
              </a:rPr>
              <a:t>* 結果報告書は、約</a:t>
            </a:r>
            <a:r>
              <a:rPr lang="en-US" altLang="ja-JP" sz="1050" dirty="0" smtClean="0">
                <a:solidFill>
                  <a:schemeClr val="tx1"/>
                </a:solidFill>
                <a:latin typeface="+mn-ea"/>
              </a:rPr>
              <a:t>3</a:t>
            </a:r>
            <a:r>
              <a:rPr lang="ja-JP" altLang="en-US" sz="1050" dirty="0" smtClean="0">
                <a:solidFill>
                  <a:schemeClr val="tx1"/>
                </a:solidFill>
                <a:latin typeface="+mn-ea"/>
              </a:rPr>
              <a:t>～</a:t>
            </a:r>
            <a:r>
              <a:rPr lang="en-US" altLang="ja-JP" sz="1050" dirty="0" smtClean="0">
                <a:solidFill>
                  <a:schemeClr val="tx1"/>
                </a:solidFill>
                <a:latin typeface="+mn-ea"/>
              </a:rPr>
              <a:t>4</a:t>
            </a:r>
            <a:r>
              <a:rPr lang="ja-JP" altLang="en-US" sz="1050" dirty="0" smtClean="0">
                <a:solidFill>
                  <a:schemeClr val="tx1"/>
                </a:solidFill>
                <a:latin typeface="+mn-ea"/>
              </a:rPr>
              <a:t>週間後にお送りいたします。</a:t>
            </a:r>
            <a:endParaRPr lang="en-US" altLang="ja-JP" sz="1050" dirty="0" smtClean="0">
              <a:solidFill>
                <a:schemeClr val="tx1"/>
              </a:solidFill>
              <a:latin typeface="+mn-ea"/>
            </a:endParaRPr>
          </a:p>
          <a:p>
            <a:pPr>
              <a:lnSpc>
                <a:spcPts val="1700"/>
              </a:lnSpc>
            </a:pPr>
            <a:r>
              <a:rPr lang="ja-JP" altLang="en-US" sz="1050" dirty="0" smtClean="0">
                <a:solidFill>
                  <a:schemeClr val="tx1"/>
                </a:solidFill>
                <a:latin typeface="+mn-ea"/>
              </a:rPr>
              <a:t>* 医師</a:t>
            </a:r>
            <a:r>
              <a:rPr lang="ja-JP" altLang="en-US" sz="1050" dirty="0">
                <a:solidFill>
                  <a:schemeClr val="tx1"/>
                </a:solidFill>
                <a:latin typeface="+mn-ea"/>
              </a:rPr>
              <a:t>による結果説明は、後日、異常がみられた方とご希望の方</a:t>
            </a:r>
            <a:r>
              <a:rPr lang="ja-JP" altLang="en-US" sz="1050" dirty="0" smtClean="0">
                <a:solidFill>
                  <a:schemeClr val="tx1"/>
                </a:solidFill>
                <a:latin typeface="+mn-ea"/>
              </a:rPr>
              <a:t>を</a:t>
            </a:r>
            <a:r>
              <a:rPr lang="en-US" altLang="ja-JP" sz="1050" dirty="0" smtClean="0">
                <a:solidFill>
                  <a:schemeClr val="tx1"/>
                </a:solidFill>
                <a:latin typeface="+mn-ea"/>
              </a:rPr>
              <a:t/>
            </a:r>
            <a:br>
              <a:rPr lang="en-US" altLang="ja-JP" sz="1050" dirty="0" smtClean="0">
                <a:solidFill>
                  <a:schemeClr val="tx1"/>
                </a:solidFill>
                <a:latin typeface="+mn-ea"/>
              </a:rPr>
            </a:br>
            <a:r>
              <a:rPr lang="ja-JP" altLang="en-US" sz="1050" dirty="0" smtClean="0">
                <a:solidFill>
                  <a:schemeClr val="tx1"/>
                </a:solidFill>
                <a:latin typeface="+mn-ea"/>
              </a:rPr>
              <a:t>　対象に、専門医</a:t>
            </a:r>
            <a:r>
              <a:rPr lang="ja-JP" altLang="en-US" sz="1050" dirty="0">
                <a:solidFill>
                  <a:schemeClr val="tx1"/>
                </a:solidFill>
                <a:latin typeface="+mn-ea"/>
              </a:rPr>
              <a:t>が対応いたします。 </a:t>
            </a:r>
            <a:r>
              <a:rPr lang="en-US" altLang="ja-JP" sz="1050" dirty="0">
                <a:solidFill>
                  <a:schemeClr val="tx1"/>
                </a:solidFill>
                <a:latin typeface="+mn-ea"/>
              </a:rPr>
              <a:t>(</a:t>
            </a:r>
            <a:r>
              <a:rPr lang="ja-JP" altLang="en-US" sz="1050" dirty="0">
                <a:solidFill>
                  <a:schemeClr val="tx1"/>
                </a:solidFill>
                <a:latin typeface="+mn-ea"/>
              </a:rPr>
              <a:t>予約制：木曜日の午前限定</a:t>
            </a:r>
            <a:r>
              <a:rPr lang="en-US" altLang="ja-JP" sz="1050" dirty="0">
                <a:solidFill>
                  <a:schemeClr val="tx1"/>
                </a:solidFill>
                <a:latin typeface="+mn-ea"/>
              </a:rPr>
              <a:t>)</a:t>
            </a:r>
            <a:endParaRPr lang="ja-JP" altLang="en-US" sz="1050" dirty="0">
              <a:solidFill>
                <a:schemeClr val="tx1"/>
              </a:solidFill>
              <a:latin typeface="+mn-ea"/>
            </a:endParaRPr>
          </a:p>
        </p:txBody>
      </p:sp>
      <p:cxnSp>
        <p:nvCxnSpPr>
          <p:cNvPr id="36" name="直線コネクタ 35"/>
          <p:cNvCxnSpPr/>
          <p:nvPr/>
        </p:nvCxnSpPr>
        <p:spPr>
          <a:xfrm>
            <a:off x="216914" y="9879349"/>
            <a:ext cx="6526786" cy="16109"/>
          </a:xfrm>
          <a:prstGeom prst="line">
            <a:avLst/>
          </a:prstGeom>
          <a:ln w="31750">
            <a:solidFill>
              <a:srgbClr val="A78D5D">
                <a:alpha val="74000"/>
              </a:srgbClr>
            </a:solidFill>
            <a:prstDash val="sysDash"/>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85145" y="9057700"/>
            <a:ext cx="771895" cy="872105"/>
          </a:xfrm>
          <a:prstGeom prst="rect">
            <a:avLst/>
          </a:prstGeom>
        </p:spPr>
      </p:pic>
    </p:spTree>
    <p:extLst>
      <p:ext uri="{BB962C8B-B14F-4D97-AF65-F5344CB8AC3E}">
        <p14:creationId xmlns:p14="http://schemas.microsoft.com/office/powerpoint/2010/main" val="859492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4124</TotalTime>
  <Words>471</Words>
  <Application>Microsoft Office PowerPoint</Application>
  <PresentationFormat>ユーザー設定</PresentationFormat>
  <Paragraphs>88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Ｐ明朝</vt:lpstr>
      <vt:lpstr>新細明體</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則宗 はる香</dc:creator>
  <cp:lastModifiedBy>則宗 はる香</cp:lastModifiedBy>
  <cp:revision>179</cp:revision>
  <cp:lastPrinted>2023-12-13T00:16:29Z</cp:lastPrinted>
  <dcterms:created xsi:type="dcterms:W3CDTF">2023-04-20T10:45:46Z</dcterms:created>
  <dcterms:modified xsi:type="dcterms:W3CDTF">2023-12-13T00:18:07Z</dcterms:modified>
</cp:coreProperties>
</file>